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52" r:id="rId2"/>
    <p:sldId id="256" r:id="rId3"/>
    <p:sldId id="257" r:id="rId4"/>
    <p:sldId id="328" r:id="rId5"/>
    <p:sldId id="288" r:id="rId6"/>
    <p:sldId id="290" r:id="rId7"/>
    <p:sldId id="291" r:id="rId8"/>
    <p:sldId id="287" r:id="rId9"/>
    <p:sldId id="295" r:id="rId10"/>
    <p:sldId id="296" r:id="rId11"/>
    <p:sldId id="329" r:id="rId12"/>
    <p:sldId id="306" r:id="rId13"/>
    <p:sldId id="307" r:id="rId14"/>
    <p:sldId id="350" r:id="rId15"/>
    <p:sldId id="308" r:id="rId16"/>
    <p:sldId id="309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10" r:id="rId26"/>
    <p:sldId id="311" r:id="rId27"/>
    <p:sldId id="314" r:id="rId28"/>
    <p:sldId id="316" r:id="rId29"/>
    <p:sldId id="317" r:id="rId30"/>
    <p:sldId id="312" r:id="rId31"/>
    <p:sldId id="318" r:id="rId32"/>
    <p:sldId id="313" r:id="rId33"/>
    <p:sldId id="315" r:id="rId34"/>
    <p:sldId id="319" r:id="rId35"/>
    <p:sldId id="320" r:id="rId36"/>
    <p:sldId id="330" r:id="rId37"/>
    <p:sldId id="323" r:id="rId38"/>
    <p:sldId id="324" r:id="rId39"/>
    <p:sldId id="322" r:id="rId40"/>
    <p:sldId id="325" r:id="rId41"/>
    <p:sldId id="326" r:id="rId42"/>
    <p:sldId id="334" r:id="rId43"/>
    <p:sldId id="331" r:id="rId44"/>
    <p:sldId id="327" r:id="rId45"/>
    <p:sldId id="332" r:id="rId46"/>
    <p:sldId id="333" r:id="rId47"/>
    <p:sldId id="335" r:id="rId48"/>
    <p:sldId id="338" r:id="rId49"/>
    <p:sldId id="337" r:id="rId50"/>
    <p:sldId id="339" r:id="rId51"/>
    <p:sldId id="341" r:id="rId52"/>
    <p:sldId id="342" r:id="rId53"/>
    <p:sldId id="343" r:id="rId54"/>
    <p:sldId id="351" r:id="rId55"/>
    <p:sldId id="344" r:id="rId56"/>
    <p:sldId id="345" r:id="rId57"/>
    <p:sldId id="347" r:id="rId58"/>
    <p:sldId id="348" r:id="rId59"/>
    <p:sldId id="346" r:id="rId60"/>
    <p:sldId id="283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1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  <a:srgbClr val="3333B2"/>
    <a:srgbClr val="F2F2F2"/>
    <a:srgbClr val="AED7FE"/>
    <a:srgbClr val="FEE9A5"/>
    <a:srgbClr val="FB8401"/>
    <a:srgbClr val="164E7D"/>
    <a:srgbClr val="164D7F"/>
    <a:srgbClr val="C9C9EF"/>
    <a:srgbClr val="6A6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1" autoAdjust="0"/>
    <p:restoredTop sz="94660"/>
  </p:normalViewPr>
  <p:slideViewPr>
    <p:cSldViewPr snapToGrid="0">
      <p:cViewPr>
        <p:scale>
          <a:sx n="100" d="100"/>
          <a:sy n="100" d="100"/>
        </p:scale>
        <p:origin x="2832" y="1212"/>
      </p:cViewPr>
      <p:guideLst>
        <p:guide orient="horz" pos="2160"/>
        <p:guide pos="51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41253-3595-4DC6-8C54-2F1EE5B0CBDD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A3FA7-128D-43AC-B710-03945D52F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950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669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6FA0C6A-E15D-C695-04FF-C026B8F87808}"/>
              </a:ext>
            </a:extLst>
          </p:cNvPr>
          <p:cNvSpPr txBox="1"/>
          <p:nvPr userDrawn="1"/>
        </p:nvSpPr>
        <p:spPr>
          <a:xfrm>
            <a:off x="762721" y="643382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时序因果分析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82E4EC-080B-14CD-07B4-E66C8FE882F4}"/>
              </a:ext>
            </a:extLst>
          </p:cNvPr>
          <p:cNvSpPr txBox="1"/>
          <p:nvPr userDrawn="1"/>
        </p:nvSpPr>
        <p:spPr>
          <a:xfrm>
            <a:off x="5772834" y="6433821"/>
            <a:ext cx="646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罗 磊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AD37F98-A758-74B2-D66D-781D49B77782}"/>
              </a:ext>
            </a:extLst>
          </p:cNvPr>
          <p:cNvSpPr txBox="1"/>
          <p:nvPr userDrawn="1"/>
        </p:nvSpPr>
        <p:spPr>
          <a:xfrm>
            <a:off x="10624346" y="6433821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 </a:t>
            </a:r>
            <a:fld id="{49D6FB50-8FC4-4BB4-8815-A5FE369B9014}" type="slidenum">
              <a:rPr lang="zh-CN" altLang="en-US" sz="1600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pPr algn="ctr"/>
              <a:t>‹#›</a:t>
            </a:fld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页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EA84474-9F0C-6753-2834-0D5862E1F5B8}"/>
              </a:ext>
            </a:extLst>
          </p:cNvPr>
          <p:cNvCxnSpPr/>
          <p:nvPr userDrawn="1"/>
        </p:nvCxnSpPr>
        <p:spPr>
          <a:xfrm>
            <a:off x="0" y="6339280"/>
            <a:ext cx="12192000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698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81391E-BFFB-4BC5-2319-A66EF3621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AF4915-9A8A-D1C9-69A5-AFA59CC48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A42782-BF72-CEC6-2FD8-98B6D64C8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609747-DF07-4C4D-B795-D105D003919F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CCFB94-4793-51C6-78B2-2E83274AC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7E5865-D9FE-9F72-0AED-D9EB64165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45DFDF-158D-4AEF-8110-034EF221D6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84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.png"/><Relationship Id="rId3" Type="http://schemas.openxmlformats.org/officeDocument/2006/relationships/tags" Target="../tags/tag4.xml"/><Relationship Id="rId7" Type="http://schemas.openxmlformats.org/officeDocument/2006/relationships/image" Target="../media/image130.png"/><Relationship Id="rId12" Type="http://schemas.openxmlformats.org/officeDocument/2006/relationships/image" Target="../media/image1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20.png"/><Relationship Id="rId11" Type="http://schemas.openxmlformats.org/officeDocument/2006/relationships/image" Target="../media/image17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0.png"/><Relationship Id="rId4" Type="http://schemas.openxmlformats.org/officeDocument/2006/relationships/tags" Target="../tags/tag5.xml"/><Relationship Id="rId9" Type="http://schemas.openxmlformats.org/officeDocument/2006/relationships/image" Target="../media/image1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tags" Target="../tags/tag8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4.png"/><Relationship Id="rId5" Type="http://schemas.openxmlformats.org/officeDocument/2006/relationships/tags" Target="../tags/tag10.xml"/><Relationship Id="rId10" Type="http://schemas.openxmlformats.org/officeDocument/2006/relationships/image" Target="../media/image23.png"/><Relationship Id="rId4" Type="http://schemas.openxmlformats.org/officeDocument/2006/relationships/tags" Target="../tags/tag9.xml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3.xml"/><Relationship Id="rId7" Type="http://schemas.openxmlformats.org/officeDocument/2006/relationships/image" Target="../media/image29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gif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4.gif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54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DA75B-19AC-8614-4F39-DEDFC49E2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8EE406E-D111-C41E-4C5B-C3E52F3186D2}"/>
              </a:ext>
            </a:extLst>
          </p:cNvPr>
          <p:cNvSpPr txBox="1"/>
          <p:nvPr/>
        </p:nvSpPr>
        <p:spPr>
          <a:xfrm>
            <a:off x="700742" y="57807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玩具模型案例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ADD6368-F923-6EF3-38F7-8AA5D898BE04}"/>
                  </a:ext>
                </a:extLst>
              </p:cNvPr>
              <p:cNvSpPr txBox="1"/>
              <p:nvPr/>
            </p:nvSpPr>
            <p:spPr>
              <a:xfrm>
                <a:off x="1052487" y="1339850"/>
                <a:ext cx="2528256" cy="867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ADD6368-F923-6EF3-38F7-8AA5D898B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487" y="1339850"/>
                <a:ext cx="2528256" cy="8675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72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B5B8A-B7B9-7589-D1C9-B32E2ED3A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1EC3B83-C8C3-CB85-491D-0B829A363BF9}"/>
              </a:ext>
            </a:extLst>
          </p:cNvPr>
          <p:cNvSpPr txBox="1"/>
          <p:nvPr/>
        </p:nvSpPr>
        <p:spPr>
          <a:xfrm>
            <a:off x="700742" y="578075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rgbClr val="3333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A753DC19-908E-29D0-B65A-7443078D5E19}"/>
              </a:ext>
            </a:extLst>
          </p:cNvPr>
          <p:cNvSpPr txBox="1">
            <a:spLocks/>
          </p:cNvSpPr>
          <p:nvPr/>
        </p:nvSpPr>
        <p:spPr>
          <a:xfrm>
            <a:off x="804461" y="1321539"/>
            <a:ext cx="10452820" cy="12438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机器学习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是了解人工智能技术的重要切入点：一方面，机器学习扎根于概率统计、最优化等人工智能相关理论；另一方面，机器学习也是深度学习等技术的基础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机器学习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可被认为是：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内容占位符 8">
            <a:extLst>
              <a:ext uri="{FF2B5EF4-FFF2-40B4-BE49-F238E27FC236}">
                <a16:creationId xmlns:a16="http://schemas.microsoft.com/office/drawing/2014/main" id="{7C3EC3B5-175B-4CCA-5C8E-18B5B990DA04}"/>
              </a:ext>
            </a:extLst>
          </p:cNvPr>
          <p:cNvSpPr txBox="1">
            <a:spLocks/>
          </p:cNvSpPr>
          <p:nvPr/>
        </p:nvSpPr>
        <p:spPr>
          <a:xfrm>
            <a:off x="400050" y="6025177"/>
            <a:ext cx="5638800" cy="288498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Mehryar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Afshin, et al.: </a:t>
            </a:r>
            <a:r>
              <a:rPr lang="en-US" altLang="zh-CN" sz="1200" i="1" dirty="0">
                <a:solidFill>
                  <a:srgbClr val="AF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Foundations of Machine Learning (2</a:t>
            </a:r>
            <a:r>
              <a:rPr lang="en-US" altLang="zh-CN" sz="1200" i="1" baseline="30000" dirty="0">
                <a:solidFill>
                  <a:srgbClr val="AF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zh-CN" sz="1200" i="1" dirty="0">
                <a:solidFill>
                  <a:srgbClr val="AF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edition)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200" i="1" dirty="0">
                <a:solidFill>
                  <a:srgbClr val="AF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F7836F-DEB1-A185-C372-9D943A44FF39}"/>
              </a:ext>
            </a:extLst>
          </p:cNvPr>
          <p:cNvSpPr txBox="1"/>
          <p:nvPr/>
        </p:nvSpPr>
        <p:spPr>
          <a:xfrm>
            <a:off x="646980" y="2867163"/>
            <a:ext cx="3149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产生机制、获取方式、处理手段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246CDAA-C961-290D-12A4-91B526A49A8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796580" y="3021052"/>
            <a:ext cx="541740" cy="6620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9D4A0E4-AA6B-42E3-2E5E-75152FCB19B1}"/>
              </a:ext>
            </a:extLst>
          </p:cNvPr>
          <p:cNvSpPr txBox="1"/>
          <p:nvPr/>
        </p:nvSpPr>
        <p:spPr>
          <a:xfrm>
            <a:off x="399752" y="4729019"/>
            <a:ext cx="4194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数据中蕴含的可靠的关联和因果，现有规律的总结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92B2560-349E-AE16-5E65-6A69FCB18ECF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4594255" y="4088975"/>
            <a:ext cx="815945" cy="7939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C80423C-1645-8BCB-65BE-5E63327EB3A1}"/>
              </a:ext>
            </a:extLst>
          </p:cNvPr>
          <p:cNvSpPr txBox="1"/>
          <p:nvPr/>
        </p:nvSpPr>
        <p:spPr>
          <a:xfrm>
            <a:off x="7400694" y="2867163"/>
            <a:ext cx="2700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对模型准确度和误差的量化评价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72AE7A0-5FFD-DC52-2548-A825113A8E0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751320" y="3021052"/>
            <a:ext cx="649374" cy="7399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58E8DC9-2C1C-CE82-0866-BBBF156369C4}"/>
              </a:ext>
            </a:extLst>
          </p:cNvPr>
          <p:cNvSpPr txBox="1"/>
          <p:nvPr/>
        </p:nvSpPr>
        <p:spPr>
          <a:xfrm>
            <a:off x="1221771" y="5335076"/>
            <a:ext cx="4587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基于可靠经验，在现有数据上回归，在未知数据上外推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2BE9A82-B039-CA83-83F6-AFE9F5E7AF8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809011" y="4088975"/>
            <a:ext cx="1283986" cy="1399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66D216A-445B-C52E-E33C-1DC2163072EE}"/>
              </a:ext>
            </a:extLst>
          </p:cNvPr>
          <p:cNvSpPr txBox="1"/>
          <p:nvPr/>
        </p:nvSpPr>
        <p:spPr>
          <a:xfrm>
            <a:off x="8219440" y="4337597"/>
            <a:ext cx="2794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需要准确、高效、可靠、通用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149D216-70DC-24AD-B5EF-7D4FE0A82AF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848600" y="4058197"/>
            <a:ext cx="370840" cy="4332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C9BF0BD2-D38D-9397-F4A1-40974BF67C1F}"/>
              </a:ext>
            </a:extLst>
          </p:cNvPr>
          <p:cNvSpPr/>
          <p:nvPr/>
        </p:nvSpPr>
        <p:spPr>
          <a:xfrm>
            <a:off x="8147050" y="5114594"/>
            <a:ext cx="3479799" cy="528259"/>
          </a:xfrm>
          <a:prstGeom prst="wedgeRoundRectCallout">
            <a:avLst>
              <a:gd name="adj1" fmla="val -41139"/>
              <a:gd name="adj2" fmla="val -92878"/>
              <a:gd name="adj3" fmla="val 16667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如何建立和使用机器学习算法模型？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B3D25B-98BA-43BD-42F9-89969A39D230}"/>
              </a:ext>
            </a:extLst>
          </p:cNvPr>
          <p:cNvSpPr txBox="1"/>
          <p:nvPr/>
        </p:nvSpPr>
        <p:spPr>
          <a:xfrm>
            <a:off x="3467100" y="3688865"/>
            <a:ext cx="5013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使用</a:t>
            </a:r>
            <a:r>
              <a:rPr lang="zh-CN" altLang="en-US" sz="20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中的</a:t>
            </a:r>
            <a:r>
              <a:rPr lang="zh-CN" altLang="en-US" sz="20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经验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来进行</a:t>
            </a:r>
            <a:r>
              <a:rPr lang="zh-CN" altLang="en-US" sz="20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准确预测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  <a:r>
              <a:rPr lang="zh-CN" altLang="en-US" sz="20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算法</a:t>
            </a:r>
            <a:r>
              <a:rPr lang="en-US" altLang="zh-CN" sz="2000" b="1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[1]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对话气泡: 圆角矩形 16">
            <a:extLst>
              <a:ext uri="{FF2B5EF4-FFF2-40B4-BE49-F238E27FC236}">
                <a16:creationId xmlns:a16="http://schemas.microsoft.com/office/drawing/2014/main" id="{914EA5D9-14A4-A0CA-F995-B07BF86B5D72}"/>
              </a:ext>
            </a:extLst>
          </p:cNvPr>
          <p:cNvSpPr/>
          <p:nvPr/>
        </p:nvSpPr>
        <p:spPr>
          <a:xfrm>
            <a:off x="354362" y="3958003"/>
            <a:ext cx="2823633" cy="499281"/>
          </a:xfrm>
          <a:prstGeom prst="wedgeRoundRectCallout">
            <a:avLst>
              <a:gd name="adj1" fmla="val 57487"/>
              <a:gd name="adj2" fmla="val -49769"/>
              <a:gd name="adj3" fmla="val 16667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线性回归算不算机器学习？</a:t>
            </a:r>
          </a:p>
        </p:txBody>
      </p:sp>
    </p:spTree>
    <p:extLst>
      <p:ext uri="{BB962C8B-B14F-4D97-AF65-F5344CB8AC3E}">
        <p14:creationId xmlns:p14="http://schemas.microsoft.com/office/powerpoint/2010/main" val="3600925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A5765-7422-9667-734B-B678D2C9A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0D9279D-623D-EB98-4B20-705897890D7B}"/>
              </a:ext>
            </a:extLst>
          </p:cNvPr>
          <p:cNvSpPr txBox="1"/>
          <p:nvPr/>
        </p:nvSpPr>
        <p:spPr>
          <a:xfrm>
            <a:off x="700742" y="5780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E59E0D-3F8B-9590-7B32-B7965208DA78}"/>
              </a:ext>
            </a:extLst>
          </p:cNvPr>
          <p:cNvSpPr txBox="1"/>
          <p:nvPr/>
        </p:nvSpPr>
        <p:spPr>
          <a:xfrm>
            <a:off x="1602184" y="20423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1.1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背景介绍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50A631-02DD-DF14-6C60-AC209D6401FD}"/>
              </a:ext>
            </a:extLst>
          </p:cNvPr>
          <p:cNvSpPr txBox="1"/>
          <p:nvPr/>
        </p:nvSpPr>
        <p:spPr>
          <a:xfrm>
            <a:off x="1298724" y="1509259"/>
            <a:ext cx="3283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人工智能和机器学习介绍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F2747D-7BC6-11C5-36DA-19ADB14B930E}"/>
              </a:ext>
            </a:extLst>
          </p:cNvPr>
          <p:cNvSpPr txBox="1"/>
          <p:nvPr/>
        </p:nvSpPr>
        <p:spPr>
          <a:xfrm>
            <a:off x="1298724" y="4240215"/>
            <a:ext cx="3510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大语言模型和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C85C34-D250-7275-1D6E-0E0C22B81A0B}"/>
              </a:ext>
            </a:extLst>
          </p:cNvPr>
          <p:cNvSpPr txBox="1"/>
          <p:nvPr/>
        </p:nvSpPr>
        <p:spPr>
          <a:xfrm>
            <a:off x="1602184" y="254468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1.2 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原理方法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1C2EF5B-7B68-084E-D631-706D80C50B5C}"/>
              </a:ext>
            </a:extLst>
          </p:cNvPr>
          <p:cNvSpPr txBox="1"/>
          <p:nvPr/>
        </p:nvSpPr>
        <p:spPr>
          <a:xfrm>
            <a:off x="1602184" y="304701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1.3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注意事项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7397843-60DC-6434-4ACF-D6EB666A1B4D}"/>
              </a:ext>
            </a:extLst>
          </p:cNvPr>
          <p:cNvSpPr txBox="1"/>
          <p:nvPr/>
        </p:nvSpPr>
        <p:spPr>
          <a:xfrm>
            <a:off x="1602184" y="477331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背景介绍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F16E76-25C0-7B7A-7319-E848447AAAA9}"/>
              </a:ext>
            </a:extLst>
          </p:cNvPr>
          <p:cNvSpPr txBox="1"/>
          <p:nvPr/>
        </p:nvSpPr>
        <p:spPr>
          <a:xfrm>
            <a:off x="1602184" y="527564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如何使用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8D35E9A-E992-4BF6-53DB-EC6D4C720D56}"/>
              </a:ext>
            </a:extLst>
          </p:cNvPr>
          <p:cNvSpPr txBox="1"/>
          <p:nvPr/>
        </p:nvSpPr>
        <p:spPr>
          <a:xfrm>
            <a:off x="1602184" y="355251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1.4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小结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B22418E-400D-87C5-29D3-6D4ADC323E13}"/>
              </a:ext>
            </a:extLst>
          </p:cNvPr>
          <p:cNvSpPr txBox="1"/>
          <p:nvPr/>
        </p:nvSpPr>
        <p:spPr>
          <a:xfrm>
            <a:off x="1602184" y="577796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136731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46DCB-A3FE-2E17-BEBC-4F0B06FBC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8D8657B-A4DB-C446-54E2-B3E10771D396}"/>
              </a:ext>
            </a:extLst>
          </p:cNvPr>
          <p:cNvSpPr txBox="1"/>
          <p:nvPr/>
        </p:nvSpPr>
        <p:spPr>
          <a:xfrm>
            <a:off x="700742" y="578075"/>
            <a:ext cx="4764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先提几个问题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5493D75-F9D2-8BE5-23EA-1099C30C1F47}"/>
              </a:ext>
            </a:extLst>
          </p:cNvPr>
          <p:cNvGrpSpPr/>
          <p:nvPr/>
        </p:nvGrpSpPr>
        <p:grpSpPr>
          <a:xfrm>
            <a:off x="804460" y="1321539"/>
            <a:ext cx="6048459" cy="918739"/>
            <a:chOff x="804460" y="1321539"/>
            <a:chExt cx="6048459" cy="918739"/>
          </a:xfrm>
        </p:grpSpPr>
        <p:sp>
          <p:nvSpPr>
            <p:cNvPr id="27" name="文本占位符 3">
              <a:extLst>
                <a:ext uri="{FF2B5EF4-FFF2-40B4-BE49-F238E27FC236}">
                  <a16:creationId xmlns:a16="http://schemas.microsoft.com/office/drawing/2014/main" id="{EB265153-3EB8-6E92-6645-133692808D7E}"/>
                </a:ext>
              </a:extLst>
            </p:cNvPr>
            <p:cNvSpPr txBox="1">
              <a:spLocks/>
            </p:cNvSpPr>
            <p:nvPr/>
          </p:nvSpPr>
          <p:spPr>
            <a:xfrm>
              <a:off x="804460" y="1321539"/>
              <a:ext cx="6048459" cy="35994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为什么可对火电、酿造等流程工业过程进行</a:t>
              </a:r>
              <a:r>
                <a:rPr lang="zh-CN" altLang="en-US" sz="1600" b="1" dirty="0">
                  <a:solidFill>
                    <a:srgbClr val="3333B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数据建模</a:t>
              </a:r>
              <a:r>
                <a:rPr lang="zh-CN" altLang="en-US" sz="16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？</a:t>
              </a:r>
              <a:endParaRPr lang="en-US" altLang="zh-CN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A9C61F1-D171-A762-68D5-B4EBB01DE910}"/>
                </a:ext>
              </a:extLst>
            </p:cNvPr>
            <p:cNvGrpSpPr/>
            <p:nvPr/>
          </p:nvGrpSpPr>
          <p:grpSpPr>
            <a:xfrm>
              <a:off x="1221740" y="1717858"/>
              <a:ext cx="4370081" cy="522420"/>
              <a:chOff x="1221740" y="1717858"/>
              <a:chExt cx="4370081" cy="522420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33793A-1C96-E1CE-CF5A-43100D806EA5}"/>
                  </a:ext>
                </a:extLst>
              </p:cNvPr>
              <p:cNvSpPr txBox="1"/>
              <p:nvPr/>
            </p:nvSpPr>
            <p:spPr>
              <a:xfrm>
                <a:off x="1710630" y="1901724"/>
                <a:ext cx="38811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过程机理和因果信息在数据上体现出</a:t>
                </a:r>
                <a:r>
                  <a:rPr lang="zh-CN" altLang="en-US" sz="1600" b="1" dirty="0">
                    <a:solidFill>
                      <a:srgbClr val="3333B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关联</a:t>
                </a:r>
              </a:p>
            </p:txBody>
          </p:sp>
          <p:cxnSp>
            <p:nvCxnSpPr>
              <p:cNvPr id="5" name="连接符: 肘形 4">
                <a:extLst>
                  <a:ext uri="{FF2B5EF4-FFF2-40B4-BE49-F238E27FC236}">
                    <a16:creationId xmlns:a16="http://schemas.microsoft.com/office/drawing/2014/main" id="{0A963C5B-5BB4-36E2-9062-BDBB796C4600}"/>
                  </a:ext>
                </a:extLst>
              </p:cNvPr>
              <p:cNvCxnSpPr>
                <a:cxnSpLocks/>
                <a:stCxn id="11" idx="4"/>
                <a:endCxn id="2" idx="1"/>
              </p:cNvCxnSpPr>
              <p:nvPr/>
            </p:nvCxnSpPr>
            <p:spPr>
              <a:xfrm rot="16200000" flipH="1">
                <a:off x="1362004" y="1722374"/>
                <a:ext cx="256623" cy="440630"/>
              </a:xfrm>
              <a:prstGeom prst="bentConnector2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79BD54A6-9154-8EFB-A882-DF1558DED2B6}"/>
                  </a:ext>
                </a:extLst>
              </p:cNvPr>
              <p:cNvSpPr/>
              <p:nvPr/>
            </p:nvSpPr>
            <p:spPr>
              <a:xfrm>
                <a:off x="1221740" y="1717858"/>
                <a:ext cx="96520" cy="9652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EBD6AF6-6AD7-041F-DAC6-432B3FDA1D19}"/>
              </a:ext>
            </a:extLst>
          </p:cNvPr>
          <p:cNvGrpSpPr/>
          <p:nvPr/>
        </p:nvGrpSpPr>
        <p:grpSpPr>
          <a:xfrm>
            <a:off x="804460" y="2901851"/>
            <a:ext cx="8913490" cy="918739"/>
            <a:chOff x="804460" y="2679538"/>
            <a:chExt cx="8913490" cy="918739"/>
          </a:xfrm>
        </p:grpSpPr>
        <p:sp>
          <p:nvSpPr>
            <p:cNvPr id="14" name="文本占位符 3">
              <a:extLst>
                <a:ext uri="{FF2B5EF4-FFF2-40B4-BE49-F238E27FC236}">
                  <a16:creationId xmlns:a16="http://schemas.microsoft.com/office/drawing/2014/main" id="{D38D88B8-6B18-E32F-485F-9CF3E86FF938}"/>
                </a:ext>
              </a:extLst>
            </p:cNvPr>
            <p:cNvSpPr txBox="1">
              <a:spLocks/>
            </p:cNvSpPr>
            <p:nvPr/>
          </p:nvSpPr>
          <p:spPr>
            <a:xfrm>
              <a:off x="804460" y="2679538"/>
              <a:ext cx="6048459" cy="35994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AI</a:t>
              </a:r>
              <a:r>
                <a:rPr lang="zh-CN" altLang="en-US" sz="16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和机器学习模型学习的是什么？</a:t>
              </a:r>
              <a:endParaRPr lang="en-US" altLang="zh-CN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00B894A-E99F-CBC2-490D-F63132926CBE}"/>
                </a:ext>
              </a:extLst>
            </p:cNvPr>
            <p:cNvSpPr txBox="1"/>
            <p:nvPr/>
          </p:nvSpPr>
          <p:spPr>
            <a:xfrm>
              <a:off x="1710630" y="3259723"/>
              <a:ext cx="80073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模型通过输入和输出数据，学习其中的</a:t>
              </a:r>
              <a:r>
                <a:rPr lang="zh-CN" altLang="en-US" sz="1600" b="1" dirty="0">
                  <a:solidFill>
                    <a:srgbClr val="3333B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线性和非线性映射规则</a:t>
              </a:r>
              <a:r>
                <a: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，同时进行</a:t>
              </a:r>
              <a:r>
                <a:rPr lang="zh-CN" altLang="en-US" sz="1600" b="1" dirty="0">
                  <a:solidFill>
                    <a:srgbClr val="3333B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数据压缩降维</a:t>
              </a:r>
            </a:p>
          </p:txBody>
        </p: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ADA0D5A5-BFEF-CBF3-225B-446592A2559F}"/>
                </a:ext>
              </a:extLst>
            </p:cNvPr>
            <p:cNvCxnSpPr>
              <a:cxnSpLocks/>
              <a:stCxn id="17" idx="4"/>
              <a:endCxn id="15" idx="1"/>
            </p:cNvCxnSpPr>
            <p:nvPr/>
          </p:nvCxnSpPr>
          <p:spPr>
            <a:xfrm rot="16200000" flipH="1">
              <a:off x="1362004" y="3080373"/>
              <a:ext cx="256623" cy="440630"/>
            </a:xfrm>
            <a:prstGeom prst="bentConnector2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7EB5EDB-5F50-1F7A-E2F9-55F9B6C00DD5}"/>
                </a:ext>
              </a:extLst>
            </p:cNvPr>
            <p:cNvSpPr/>
            <p:nvPr/>
          </p:nvSpPr>
          <p:spPr>
            <a:xfrm>
              <a:off x="1221740" y="3075857"/>
              <a:ext cx="96520" cy="96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F6538D-85EE-EB2F-19C8-8D400B12305C}"/>
              </a:ext>
            </a:extLst>
          </p:cNvPr>
          <p:cNvGrpSpPr/>
          <p:nvPr/>
        </p:nvGrpSpPr>
        <p:grpSpPr>
          <a:xfrm>
            <a:off x="804460" y="4482162"/>
            <a:ext cx="7887568" cy="918739"/>
            <a:chOff x="804460" y="4170435"/>
            <a:chExt cx="7887568" cy="918739"/>
          </a:xfrm>
        </p:grpSpPr>
        <p:sp>
          <p:nvSpPr>
            <p:cNvPr id="18" name="文本占位符 3">
              <a:extLst>
                <a:ext uri="{FF2B5EF4-FFF2-40B4-BE49-F238E27FC236}">
                  <a16:creationId xmlns:a16="http://schemas.microsoft.com/office/drawing/2014/main" id="{1DFA7C75-639E-8B31-ED1F-5FCAADC55D68}"/>
                </a:ext>
              </a:extLst>
            </p:cNvPr>
            <p:cNvSpPr txBox="1">
              <a:spLocks/>
            </p:cNvSpPr>
            <p:nvPr/>
          </p:nvSpPr>
          <p:spPr>
            <a:xfrm>
              <a:off x="804460" y="4170435"/>
              <a:ext cx="6048459" cy="35994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数据模型如何做到可信？</a:t>
              </a:r>
              <a:endParaRPr lang="en-US" altLang="zh-CN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011956F-A5E1-0A5B-2B9A-BAB212EFAE94}"/>
                </a:ext>
              </a:extLst>
            </p:cNvPr>
            <p:cNvSpPr txBox="1"/>
            <p:nvPr/>
          </p:nvSpPr>
          <p:spPr>
            <a:xfrm>
              <a:off x="1710630" y="4750620"/>
              <a:ext cx="6981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模型正确纳入了</a:t>
              </a:r>
              <a:r>
                <a:rPr lang="zh-CN" altLang="en-US" sz="1600" b="1" dirty="0">
                  <a:solidFill>
                    <a:srgbClr val="3333B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真正与目标因果关联</a:t>
              </a:r>
              <a:r>
                <a: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的变量，同时排除了</a:t>
              </a:r>
              <a:r>
                <a:rPr lang="zh-CN" altLang="en-US" sz="1600" b="1" dirty="0">
                  <a:solidFill>
                    <a:srgbClr val="3333B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无关</a:t>
              </a:r>
              <a:r>
                <a: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和</a:t>
              </a:r>
              <a:r>
                <a:rPr lang="zh-CN" altLang="en-US" sz="1600" b="1" dirty="0">
                  <a:solidFill>
                    <a:srgbClr val="3333B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伪关联</a:t>
              </a:r>
              <a:r>
                <a: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因素</a:t>
              </a:r>
            </a:p>
          </p:txBody>
        </p:sp>
        <p:cxnSp>
          <p:nvCxnSpPr>
            <p:cNvPr id="20" name="连接符: 肘形 19">
              <a:extLst>
                <a:ext uri="{FF2B5EF4-FFF2-40B4-BE49-F238E27FC236}">
                  <a16:creationId xmlns:a16="http://schemas.microsoft.com/office/drawing/2014/main" id="{24D1F062-0785-0EDB-3750-5E685116C90D}"/>
                </a:ext>
              </a:extLst>
            </p:cNvPr>
            <p:cNvCxnSpPr>
              <a:cxnSpLocks/>
              <a:stCxn id="21" idx="4"/>
              <a:endCxn id="19" idx="1"/>
            </p:cNvCxnSpPr>
            <p:nvPr/>
          </p:nvCxnSpPr>
          <p:spPr>
            <a:xfrm rot="16200000" flipH="1">
              <a:off x="1362004" y="4571270"/>
              <a:ext cx="256623" cy="440630"/>
            </a:xfrm>
            <a:prstGeom prst="bentConnector2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349E326E-2C07-9893-D9C4-67B90CEC7C93}"/>
                </a:ext>
              </a:extLst>
            </p:cNvPr>
            <p:cNvSpPr/>
            <p:nvPr/>
          </p:nvSpPr>
          <p:spPr>
            <a:xfrm>
              <a:off x="1221740" y="4566754"/>
              <a:ext cx="96520" cy="96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9938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69C32-FD8F-F60D-70A5-7907BFF8B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78BFE7-49D8-D4A1-BB77-4BE2B3E6D829}"/>
              </a:ext>
            </a:extLst>
          </p:cNvPr>
          <p:cNvSpPr txBox="1"/>
          <p:nvPr/>
        </p:nvSpPr>
        <p:spPr>
          <a:xfrm>
            <a:off x="700742" y="578075"/>
            <a:ext cx="6918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流程工业过程数据建模原理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65B14E4-F5C7-7B89-80A2-2295A3A677A6}"/>
              </a:ext>
            </a:extLst>
          </p:cNvPr>
          <p:cNvGrpSpPr/>
          <p:nvPr/>
        </p:nvGrpSpPr>
        <p:grpSpPr>
          <a:xfrm>
            <a:off x="804460" y="1321539"/>
            <a:ext cx="6048459" cy="492839"/>
            <a:chOff x="804460" y="1321539"/>
            <a:chExt cx="6048459" cy="492839"/>
          </a:xfrm>
        </p:grpSpPr>
        <p:sp>
          <p:nvSpPr>
            <p:cNvPr id="27" name="文本占位符 3">
              <a:extLst>
                <a:ext uri="{FF2B5EF4-FFF2-40B4-BE49-F238E27FC236}">
                  <a16:creationId xmlns:a16="http://schemas.microsoft.com/office/drawing/2014/main" id="{56B18295-3C4C-7F13-2739-076D548FF657}"/>
                </a:ext>
              </a:extLst>
            </p:cNvPr>
            <p:cNvSpPr txBox="1">
              <a:spLocks/>
            </p:cNvSpPr>
            <p:nvPr/>
          </p:nvSpPr>
          <p:spPr>
            <a:xfrm>
              <a:off x="804460" y="1321539"/>
              <a:ext cx="6048459" cy="35994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流程工业过程的机器学习建模过程：</a:t>
              </a:r>
              <a:endParaRPr lang="en-US" altLang="zh-CN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5F99CDC-8A8B-D37C-EA83-EB54BF88BA00}"/>
                </a:ext>
              </a:extLst>
            </p:cNvPr>
            <p:cNvSpPr/>
            <p:nvPr/>
          </p:nvSpPr>
          <p:spPr>
            <a:xfrm>
              <a:off x="1221740" y="1717858"/>
              <a:ext cx="96520" cy="96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图表, 瀑布图&#10;&#10;描述已自动生成">
            <a:extLst>
              <a:ext uri="{FF2B5EF4-FFF2-40B4-BE49-F238E27FC236}">
                <a16:creationId xmlns:a16="http://schemas.microsoft.com/office/drawing/2014/main" id="{571D9635-D35F-9764-EE0C-096537F2D3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0" r="6508" b="52250"/>
          <a:stretch/>
        </p:blipFill>
        <p:spPr>
          <a:xfrm>
            <a:off x="300260" y="2973042"/>
            <a:ext cx="5182131" cy="2535614"/>
          </a:xfrm>
          <a:prstGeom prst="rect">
            <a:avLst/>
          </a:prstGeom>
        </p:spPr>
      </p:pic>
      <p:pic>
        <p:nvPicPr>
          <p:cNvPr id="6" name="图片 5" descr="图表, 瀑布图&#10;&#10;描述已自动生成">
            <a:extLst>
              <a:ext uri="{FF2B5EF4-FFF2-40B4-BE49-F238E27FC236}">
                <a16:creationId xmlns:a16="http://schemas.microsoft.com/office/drawing/2014/main" id="{4444CB3E-8796-430F-6B14-A643E28215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0" t="47967" r="735" b="-654"/>
          <a:stretch/>
        </p:blipFill>
        <p:spPr>
          <a:xfrm>
            <a:off x="5939367" y="2902764"/>
            <a:ext cx="5837538" cy="2676169"/>
          </a:xfrm>
          <a:prstGeom prst="rect">
            <a:avLst/>
          </a:prstGeom>
        </p:spPr>
      </p:pic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2140A579-94A5-5F2A-4AB5-7F9241FF9183}"/>
              </a:ext>
            </a:extLst>
          </p:cNvPr>
          <p:cNvSpPr/>
          <p:nvPr/>
        </p:nvSpPr>
        <p:spPr>
          <a:xfrm>
            <a:off x="6677125" y="2123906"/>
            <a:ext cx="3077634" cy="407528"/>
          </a:xfrm>
          <a:prstGeom prst="wedgeRoundRectCallout">
            <a:avLst>
              <a:gd name="adj1" fmla="val -38640"/>
              <a:gd name="adj2" fmla="val 129287"/>
              <a:gd name="adj3" fmla="val 16667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数据质量决定了模型准确度上限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883D9E4E-C530-C196-9B60-7260BE8B643E}"/>
              </a:ext>
            </a:extLst>
          </p:cNvPr>
          <p:cNvSpPr/>
          <p:nvPr/>
        </p:nvSpPr>
        <p:spPr>
          <a:xfrm>
            <a:off x="937260" y="2123906"/>
            <a:ext cx="3077634" cy="407528"/>
          </a:xfrm>
          <a:prstGeom prst="wedgeRoundRectCallout">
            <a:avLst>
              <a:gd name="adj1" fmla="val -39961"/>
              <a:gd name="adj2" fmla="val 129287"/>
              <a:gd name="adj3" fmla="val 16667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过程机理中蕴含了建模信息</a:t>
            </a:r>
          </a:p>
        </p:txBody>
      </p:sp>
    </p:spTree>
    <p:extLst>
      <p:ext uri="{BB962C8B-B14F-4D97-AF65-F5344CB8AC3E}">
        <p14:creationId xmlns:p14="http://schemas.microsoft.com/office/powerpoint/2010/main" val="2139970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78C53-1F80-55BC-E2E1-17282969B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>
            <a:extLst>
              <a:ext uri="{FF2B5EF4-FFF2-40B4-BE49-F238E27FC236}">
                <a16:creationId xmlns:a16="http://schemas.microsoft.com/office/drawing/2014/main" id="{12BC8156-E3DC-3620-934D-5CE641B2A02D}"/>
              </a:ext>
            </a:extLst>
          </p:cNvPr>
          <p:cNvSpPr/>
          <p:nvPr/>
        </p:nvSpPr>
        <p:spPr>
          <a:xfrm>
            <a:off x="8688134" y="2309306"/>
            <a:ext cx="3200400" cy="289449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C2744E-A420-1BF1-C1FA-054D79240D56}"/>
              </a:ext>
            </a:extLst>
          </p:cNvPr>
          <p:cNvSpPr txBox="1"/>
          <p:nvPr/>
        </p:nvSpPr>
        <p:spPr>
          <a:xfrm>
            <a:off x="700742" y="578075"/>
            <a:ext cx="6918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流程工业过程数据建模原理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254A4C2D-F5BE-5A65-F434-12C20CFD3ACA}"/>
              </a:ext>
            </a:extLst>
          </p:cNvPr>
          <p:cNvSpPr txBox="1">
            <a:spLocks/>
          </p:cNvSpPr>
          <p:nvPr/>
        </p:nvSpPr>
        <p:spPr>
          <a:xfrm>
            <a:off x="804461" y="1321539"/>
            <a:ext cx="7676710" cy="16756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工业过程本身是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因果系统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，对其进行机器学习建模的范式如下：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很多机器学习建模任务可被归纳为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预测（</a:t>
            </a:r>
            <a:r>
              <a:rPr lang="en-US" altLang="zh-CN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prediction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600" b="1" dirty="0">
              <a:solidFill>
                <a:srgbClr val="3333B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71637B7-1AC6-F8D1-801E-0DFDD98EB49E}"/>
              </a:ext>
            </a:extLst>
          </p:cNvPr>
          <p:cNvSpPr/>
          <p:nvPr/>
        </p:nvSpPr>
        <p:spPr>
          <a:xfrm>
            <a:off x="3831182" y="3494779"/>
            <a:ext cx="1093929" cy="10939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FEEC20-3FF7-BF69-1E16-9CC36CC87758}"/>
              </a:ext>
            </a:extLst>
          </p:cNvPr>
          <p:cNvSpPr txBox="1"/>
          <p:nvPr/>
        </p:nvSpPr>
        <p:spPr>
          <a:xfrm>
            <a:off x="3864413" y="415418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过程机理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FB5229E-3D27-F1E5-1000-2BD62514D63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914650" y="4041743"/>
            <a:ext cx="916532" cy="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FF6AEB4-D153-01F2-7611-2AEA6BF1ABBF}"/>
                  </a:ext>
                </a:extLst>
              </p:cNvPr>
              <p:cNvSpPr txBox="1"/>
              <p:nvPr/>
            </p:nvSpPr>
            <p:spPr>
              <a:xfrm>
                <a:off x="1687134" y="3872466"/>
                <a:ext cx="1093929" cy="33855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r"/>
                <a:r>
                  <a:rPr lang="zh-CN" altLang="en-US" sz="16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输入</a:t>
                </a:r>
                <a14:m>
                  <m:oMath xmlns:m="http://schemas.openxmlformats.org/officeDocument/2006/math">
                    <m:r>
                      <a:rPr lang="en-US" altLang="zh-CN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zh-CN" altLang="en-US" sz="1600" b="1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FF6AEB4-D153-01F2-7611-2AEA6BF1A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134" y="3872466"/>
                <a:ext cx="1093929" cy="338554"/>
              </a:xfrm>
              <a:prstGeom prst="rect">
                <a:avLst/>
              </a:prstGeom>
              <a:blipFill>
                <a:blip r:embed="rId2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8955EED-849D-8AB3-3CF9-F279161C2BB5}"/>
                  </a:ext>
                </a:extLst>
              </p:cNvPr>
              <p:cNvSpPr txBox="1"/>
              <p:nvPr/>
            </p:nvSpPr>
            <p:spPr>
              <a:xfrm>
                <a:off x="3851842" y="2774215"/>
                <a:ext cx="104447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操作</a:t>
                </a:r>
                <a14:m>
                  <m:oMath xmlns:m="http://schemas.openxmlformats.org/officeDocument/2006/math">
                    <m:r>
                      <a:rPr lang="en-US" altLang="zh-CN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endParaRPr lang="zh-CN" altLang="en-US" sz="1600" b="1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8955EED-849D-8AB3-3CF9-F279161C2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842" y="2774215"/>
                <a:ext cx="1044474" cy="338554"/>
              </a:xfrm>
              <a:prstGeom prst="rect">
                <a:avLst/>
              </a:prstGeom>
              <a:blipFill>
                <a:blip r:embed="rId3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799F1FA-FC69-0B92-F0BB-C8EDF52D79D1}"/>
                  </a:ext>
                </a:extLst>
              </p:cNvPr>
              <p:cNvSpPr txBox="1"/>
              <p:nvPr/>
            </p:nvSpPr>
            <p:spPr>
              <a:xfrm>
                <a:off x="3762921" y="4980405"/>
                <a:ext cx="122231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参数</a:t>
                </a:r>
                <a14:m>
                  <m:oMath xmlns:m="http://schemas.openxmlformats.org/officeDocument/2006/math">
                    <m:r>
                      <a:rPr lang="en-US" altLang="zh-CN" sz="1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zh-CN" altLang="en-US" sz="1600" b="1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799F1FA-FC69-0B92-F0BB-C8EDF52D7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921" y="4980405"/>
                <a:ext cx="1222315" cy="338554"/>
              </a:xfrm>
              <a:prstGeom prst="rect">
                <a:avLst/>
              </a:prstGeom>
              <a:blipFill>
                <a:blip r:embed="rId4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5284C73-D0A1-023C-E810-0EB61E55C946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4374079" y="3112769"/>
            <a:ext cx="4068" cy="38201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C0F26B1-5BD5-FFC1-28C9-4651AA0EA456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flipH="1">
            <a:off x="4374079" y="4588708"/>
            <a:ext cx="4068" cy="39169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16A7782-D003-5630-833F-A938E243D81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925111" y="4041743"/>
            <a:ext cx="745439" cy="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DE3913D-EE59-7D81-BE90-C6F9766B2956}"/>
                  </a:ext>
                </a:extLst>
              </p:cNvPr>
              <p:cNvSpPr txBox="1"/>
              <p:nvPr/>
            </p:nvSpPr>
            <p:spPr>
              <a:xfrm>
                <a:off x="5841643" y="3872466"/>
                <a:ext cx="1148791" cy="33855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输出</a:t>
                </a:r>
                <a14:m>
                  <m:oMath xmlns:m="http://schemas.openxmlformats.org/officeDocument/2006/math">
                    <m:r>
                      <a:rPr lang="en-US" altLang="zh-CN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zh-CN" altLang="en-US" sz="1600" b="1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DE3913D-EE59-7D81-BE90-C6F9766B2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643" y="3872466"/>
                <a:ext cx="1148791" cy="338554"/>
              </a:xfrm>
              <a:prstGeom prst="rect">
                <a:avLst/>
              </a:prstGeom>
              <a:blipFill>
                <a:blip r:embed="rId5"/>
                <a:stretch>
                  <a:fillRect l="-2646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6BE1C2AD-0E0B-351F-C3F9-60481F88957C}"/>
              </a:ext>
            </a:extLst>
          </p:cNvPr>
          <p:cNvSpPr txBox="1"/>
          <p:nvPr/>
        </p:nvSpPr>
        <p:spPr>
          <a:xfrm>
            <a:off x="3791192" y="5387272"/>
            <a:ext cx="1129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体积</a:t>
            </a:r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管道参数</a:t>
            </a:r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反应系数</a:t>
            </a:r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5C358EF-4C7D-D3A9-4778-09442E1F82FB}"/>
              </a:ext>
            </a:extLst>
          </p:cNvPr>
          <p:cNvSpPr txBox="1"/>
          <p:nvPr/>
        </p:nvSpPr>
        <p:spPr>
          <a:xfrm>
            <a:off x="3809170" y="2310150"/>
            <a:ext cx="11298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阀门开度</a:t>
            </a:r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电流开关</a:t>
            </a:r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B6CA974-25F6-3669-92C0-67631B94D311}"/>
              </a:ext>
            </a:extLst>
          </p:cNvPr>
          <p:cNvSpPr txBox="1"/>
          <p:nvPr/>
        </p:nvSpPr>
        <p:spPr>
          <a:xfrm>
            <a:off x="815174" y="3707644"/>
            <a:ext cx="97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上游变量</a:t>
            </a:r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工艺波动</a:t>
            </a:r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需求变化</a:t>
            </a:r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D476CDC-B4C5-FF28-2FA2-77FE48977BE1}"/>
              </a:ext>
            </a:extLst>
          </p:cNvPr>
          <p:cNvSpPr txBox="1"/>
          <p:nvPr/>
        </p:nvSpPr>
        <p:spPr>
          <a:xfrm>
            <a:off x="6657291" y="3718577"/>
            <a:ext cx="163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状态值、指标</a:t>
            </a:r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不稳定变稳定</a:t>
            </a:r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不安全变为安全</a:t>
            </a:r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2AB1153-062A-E798-3793-8AF52F989D53}"/>
                  </a:ext>
                </a:extLst>
              </p:cNvPr>
              <p:cNvSpPr txBox="1"/>
              <p:nvPr/>
            </p:nvSpPr>
            <p:spPr>
              <a:xfrm>
                <a:off x="4098356" y="3759441"/>
                <a:ext cx="5375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2AB1153-062A-E798-3793-8AF52F989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356" y="3759441"/>
                <a:ext cx="53751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1DA1C5B-4642-4DB3-4D2A-6C858512037C}"/>
                  </a:ext>
                </a:extLst>
              </p:cNvPr>
              <p:cNvSpPr txBox="1"/>
              <p:nvPr/>
            </p:nvSpPr>
            <p:spPr>
              <a:xfrm>
                <a:off x="9618593" y="3016091"/>
                <a:ext cx="1946687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3333B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1DA1C5B-4642-4DB3-4D2A-6C8585120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593" y="3016091"/>
                <a:ext cx="1946687" cy="379206"/>
              </a:xfrm>
              <a:prstGeom prst="rect">
                <a:avLst/>
              </a:prstGeom>
              <a:blipFill>
                <a:blip r:embed="rId7"/>
                <a:stretch>
                  <a:fillRect l="-3135" t="-19355" b="-33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本框 57">
            <a:extLst>
              <a:ext uri="{FF2B5EF4-FFF2-40B4-BE49-F238E27FC236}">
                <a16:creationId xmlns:a16="http://schemas.microsoft.com/office/drawing/2014/main" id="{9983A213-682C-4412-7F82-A2087D765532}"/>
              </a:ext>
            </a:extLst>
          </p:cNvPr>
          <p:cNvSpPr txBox="1"/>
          <p:nvPr/>
        </p:nvSpPr>
        <p:spPr>
          <a:xfrm>
            <a:off x="9338999" y="248086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预测输出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241FBF7-6E73-CA4B-3CEB-B53C0BC32B1A}"/>
              </a:ext>
            </a:extLst>
          </p:cNvPr>
          <p:cNvSpPr txBox="1"/>
          <p:nvPr/>
        </p:nvSpPr>
        <p:spPr>
          <a:xfrm>
            <a:off x="10053922" y="248086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3333B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6AB5235-12FB-A6A3-64E8-3042B776E58A}"/>
              </a:ext>
            </a:extLst>
          </p:cNvPr>
          <p:cNvSpPr txBox="1"/>
          <p:nvPr/>
        </p:nvSpPr>
        <p:spPr>
          <a:xfrm>
            <a:off x="10445848" y="248086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输入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98A50E7-0940-B604-348E-F8413F12FF44}"/>
              </a:ext>
            </a:extLst>
          </p:cNvPr>
          <p:cNvSpPr txBox="1"/>
          <p:nvPr/>
        </p:nvSpPr>
        <p:spPr>
          <a:xfrm>
            <a:off x="10766981" y="248086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操作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EAE8DDE-99A0-46DB-6FEF-1B943ACF0EAF}"/>
              </a:ext>
            </a:extLst>
          </p:cNvPr>
          <p:cNvSpPr txBox="1"/>
          <p:nvPr/>
        </p:nvSpPr>
        <p:spPr>
          <a:xfrm>
            <a:off x="11124899" y="248086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参数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7C49286-20DB-B9F4-B9F2-EDF4EB2B6D47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9739109" y="2757860"/>
            <a:ext cx="0" cy="216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D4D7B46F-B2F5-F87C-850A-EF0B5FE51FDB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10300144" y="2757860"/>
            <a:ext cx="0" cy="216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D20E5DD8-A6CC-1450-5446-175A06F94BD6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10692070" y="2757860"/>
            <a:ext cx="0" cy="216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FAEEF331-BEEA-D83B-700C-CF2A618EFAF1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11013203" y="2757860"/>
            <a:ext cx="0" cy="216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09F6EEA4-4DBF-D656-6114-944DC6284191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11371121" y="2757860"/>
            <a:ext cx="0" cy="216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8F5F1DF-9FE6-00B5-A334-8815D30A8974}"/>
                  </a:ext>
                </a:extLst>
              </p:cNvPr>
              <p:cNvSpPr txBox="1"/>
              <p:nvPr/>
            </p:nvSpPr>
            <p:spPr>
              <a:xfrm>
                <a:off x="9618593" y="4232806"/>
                <a:ext cx="20365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8F5F1DF-9FE6-00B5-A334-8815D30A8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593" y="4232806"/>
                <a:ext cx="2036520" cy="369332"/>
              </a:xfrm>
              <a:prstGeom prst="rect">
                <a:avLst/>
              </a:prstGeom>
              <a:blipFill>
                <a:blip r:embed="rId8"/>
                <a:stretch>
                  <a:fillRect l="-2994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文本框 78">
            <a:extLst>
              <a:ext uri="{FF2B5EF4-FFF2-40B4-BE49-F238E27FC236}">
                <a16:creationId xmlns:a16="http://schemas.microsoft.com/office/drawing/2014/main" id="{6B775063-7A1F-E0B2-E66E-42CA453FBC68}"/>
              </a:ext>
            </a:extLst>
          </p:cNvPr>
          <p:cNvSpPr txBox="1"/>
          <p:nvPr/>
        </p:nvSpPr>
        <p:spPr>
          <a:xfrm>
            <a:off x="9338999" y="481638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实际输出</a:t>
            </a:r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A07B310-169F-DEC7-7012-D5D992076F57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9739109" y="4588117"/>
            <a:ext cx="0" cy="2282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箭头: 上下 87">
            <a:extLst>
              <a:ext uri="{FF2B5EF4-FFF2-40B4-BE49-F238E27FC236}">
                <a16:creationId xmlns:a16="http://schemas.microsoft.com/office/drawing/2014/main" id="{C54E83CB-FCB9-593C-0AFB-089B3B157821}"/>
              </a:ext>
            </a:extLst>
          </p:cNvPr>
          <p:cNvSpPr/>
          <p:nvPr/>
        </p:nvSpPr>
        <p:spPr>
          <a:xfrm>
            <a:off x="9632837" y="3513265"/>
            <a:ext cx="212541" cy="672229"/>
          </a:xfrm>
          <a:prstGeom prst="upDownArrow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27A19A4B-E001-2A41-3153-9E73E77032A9}"/>
              </a:ext>
            </a:extLst>
          </p:cNvPr>
          <p:cNvSpPr txBox="1"/>
          <p:nvPr/>
        </p:nvSpPr>
        <p:spPr>
          <a:xfrm>
            <a:off x="8954277" y="3699841"/>
            <a:ext cx="1569660" cy="276999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模型学习、减小误差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46636866-E245-7BED-D114-23D9FE079BD4}"/>
              </a:ext>
            </a:extLst>
          </p:cNvPr>
          <p:cNvSpPr txBox="1"/>
          <p:nvPr/>
        </p:nvSpPr>
        <p:spPr>
          <a:xfrm>
            <a:off x="8549690" y="5298181"/>
            <a:ext cx="341632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模型学习输入输出间的映射规则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80E2D273-3F18-2EFB-72B1-B37F415E3044}"/>
              </a:ext>
            </a:extLst>
          </p:cNvPr>
          <p:cNvSpPr txBox="1"/>
          <p:nvPr/>
        </p:nvSpPr>
        <p:spPr>
          <a:xfrm>
            <a:off x="9430185" y="5671979"/>
            <a:ext cx="203132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（基于数据关联）</a:t>
            </a:r>
          </a:p>
        </p:txBody>
      </p:sp>
    </p:spTree>
    <p:extLst>
      <p:ext uri="{BB962C8B-B14F-4D97-AF65-F5344CB8AC3E}">
        <p14:creationId xmlns:p14="http://schemas.microsoft.com/office/powerpoint/2010/main" val="1048588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23ECA-3F08-6369-BBE5-CCD445194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8B0649-0D15-6D1F-F479-238D1FE960EF}"/>
              </a:ext>
            </a:extLst>
          </p:cNvPr>
          <p:cNvSpPr txBox="1"/>
          <p:nvPr/>
        </p:nvSpPr>
        <p:spPr>
          <a:xfrm>
            <a:off x="700742" y="578075"/>
            <a:ext cx="6200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机器学习建模应用步骤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60D0C20F-EF10-0EF8-47DD-3467DF783882}"/>
              </a:ext>
            </a:extLst>
          </p:cNvPr>
          <p:cNvSpPr txBox="1">
            <a:spLocks/>
          </p:cNvSpPr>
          <p:nvPr/>
        </p:nvSpPr>
        <p:spPr>
          <a:xfrm>
            <a:off x="804461" y="1321539"/>
            <a:ext cx="4209500" cy="4717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机器学习的建模和应用一般按照如下流程：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E6AFEA-16A2-7885-0CA6-7494E410D304}"/>
              </a:ext>
            </a:extLst>
          </p:cNvPr>
          <p:cNvSpPr txBox="1"/>
          <p:nvPr/>
        </p:nvSpPr>
        <p:spPr>
          <a:xfrm>
            <a:off x="1003254" y="1935674"/>
            <a:ext cx="5905544" cy="371064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1. </a:t>
            </a:r>
            <a:r>
              <a:rPr lang="zh-CN" altLang="en-US" sz="16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前期准备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：调研需求，明确建模任务和类型</a:t>
            </a:r>
            <a:endParaRPr lang="zh-CN" altLang="en-US" sz="16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8A8B65-DA4C-74EA-47A5-FAD98E4C6F5E}"/>
              </a:ext>
            </a:extLst>
          </p:cNvPr>
          <p:cNvSpPr txBox="1"/>
          <p:nvPr/>
        </p:nvSpPr>
        <p:spPr>
          <a:xfrm>
            <a:off x="1003254" y="2485505"/>
            <a:ext cx="5905545" cy="371064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2. </a:t>
            </a:r>
            <a:r>
              <a:rPr lang="zh-CN" altLang="en-US" sz="16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数据准备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：获取离线和在线建模数据并进行清洗，作为建模用样本</a:t>
            </a:r>
            <a:endParaRPr lang="zh-CN" altLang="en-US" sz="16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D013B9-2489-EC82-A67F-BA69EBA2FD92}"/>
              </a:ext>
            </a:extLst>
          </p:cNvPr>
          <p:cNvSpPr txBox="1"/>
          <p:nvPr/>
        </p:nvSpPr>
        <p:spPr>
          <a:xfrm>
            <a:off x="1003254" y="3035336"/>
            <a:ext cx="7424466" cy="371064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 </a:t>
            </a:r>
            <a:r>
              <a:rPr lang="zh-CN" altLang="en-US" sz="16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特征构建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：数据降维、特征构造等，使得模型能够充分利用数据信息，取得更好的效果</a:t>
            </a:r>
            <a:endParaRPr lang="zh-CN" altLang="en-US" sz="16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CF79D8-B30C-ABE3-BBB7-98FF8EDA2CB9}"/>
              </a:ext>
            </a:extLst>
          </p:cNvPr>
          <p:cNvSpPr txBox="1"/>
          <p:nvPr/>
        </p:nvSpPr>
        <p:spPr>
          <a:xfrm>
            <a:off x="1003254" y="3585167"/>
            <a:ext cx="3807506" cy="371064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4. </a:t>
            </a:r>
            <a:r>
              <a:rPr lang="zh-CN" altLang="en-US" sz="16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样本构建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：训练测试集划分、重采样等</a:t>
            </a:r>
            <a:endParaRPr lang="zh-CN" altLang="en-US" sz="16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973DED7-5EA9-7AD7-4CE5-6581271599F1}"/>
              </a:ext>
            </a:extLst>
          </p:cNvPr>
          <p:cNvSpPr txBox="1"/>
          <p:nvPr/>
        </p:nvSpPr>
        <p:spPr>
          <a:xfrm>
            <a:off x="1003254" y="4134998"/>
            <a:ext cx="4122466" cy="371064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5. </a:t>
            </a:r>
            <a:r>
              <a:rPr lang="zh-CN" altLang="en-US" sz="16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模型学习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：模型选择、训练、测试和评价</a:t>
            </a:r>
            <a:endParaRPr lang="zh-CN" altLang="en-US" sz="16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B186801-1558-AF2F-699B-A9D36F577C9C}"/>
              </a:ext>
            </a:extLst>
          </p:cNvPr>
          <p:cNvSpPr txBox="1"/>
          <p:nvPr/>
        </p:nvSpPr>
        <p:spPr>
          <a:xfrm>
            <a:off x="1003254" y="4684829"/>
            <a:ext cx="6153196" cy="371064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6. </a:t>
            </a:r>
            <a:r>
              <a:rPr lang="zh-CN" altLang="en-US" sz="16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功能开发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：模型解释、模拟优化、在线学习、模型管理等</a:t>
            </a:r>
            <a:endParaRPr lang="zh-CN" altLang="en-US" sz="16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C82CBAF5-C0C7-E5E4-CFC9-836F51DA28FD}"/>
              </a:ext>
            </a:extLst>
          </p:cNvPr>
          <p:cNvSpPr/>
          <p:nvPr/>
        </p:nvSpPr>
        <p:spPr>
          <a:xfrm>
            <a:off x="4810760" y="3548017"/>
            <a:ext cx="3063240" cy="471701"/>
          </a:xfrm>
          <a:prstGeom prst="wedgeRoundRectCallout">
            <a:avLst>
              <a:gd name="adj1" fmla="val -49615"/>
              <a:gd name="adj2" fmla="val 105418"/>
              <a:gd name="adj3" fmla="val 16667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“模型是数据信息的具体体现”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238894-C342-45C3-BE77-0EABFB693499}"/>
              </a:ext>
            </a:extLst>
          </p:cNvPr>
          <p:cNvSpPr txBox="1"/>
          <p:nvPr/>
        </p:nvSpPr>
        <p:spPr>
          <a:xfrm>
            <a:off x="7251073" y="4684829"/>
            <a:ext cx="387798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数据是一座矿山，模型负责挖矿</a:t>
            </a:r>
            <a:r>
              <a:rPr lang="en-US" altLang="zh-CN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”</a:t>
            </a:r>
            <a:endParaRPr lang="zh-CN" altLang="en-US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A3A0D7ED-1EB7-D770-52BC-2CB987CDF3FF}"/>
              </a:ext>
            </a:extLst>
          </p:cNvPr>
          <p:cNvSpPr/>
          <p:nvPr/>
        </p:nvSpPr>
        <p:spPr>
          <a:xfrm>
            <a:off x="6502398" y="1903522"/>
            <a:ext cx="3368042" cy="471701"/>
          </a:xfrm>
          <a:prstGeom prst="wedgeRoundRectCallout">
            <a:avLst>
              <a:gd name="adj1" fmla="val -41942"/>
              <a:gd name="adj2" fmla="val 106789"/>
              <a:gd name="adj3" fmla="val 16667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“数据质量决定了模型准确度上限”</a:t>
            </a:r>
          </a:p>
        </p:txBody>
      </p:sp>
    </p:spTree>
    <p:extLst>
      <p:ext uri="{BB962C8B-B14F-4D97-AF65-F5344CB8AC3E}">
        <p14:creationId xmlns:p14="http://schemas.microsoft.com/office/powerpoint/2010/main" val="195329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08897-3660-EBEE-343D-1173C6618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EC9C6E-62E4-ED42-5E46-5A20303D8F43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前期准备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2E7930AF-55DF-4735-FDE9-3A1E55CF1819}"/>
              </a:ext>
            </a:extLst>
          </p:cNvPr>
          <p:cNvSpPr txBox="1">
            <a:spLocks/>
          </p:cNvSpPr>
          <p:nvPr/>
        </p:nvSpPr>
        <p:spPr>
          <a:xfrm>
            <a:off x="804461" y="1321539"/>
            <a:ext cx="4615900" cy="4717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通过目标数据是否参与建模，确定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任务类型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BC16CD4-69DC-3BDA-F21F-B5541CEC644C}"/>
              </a:ext>
            </a:extLst>
          </p:cNvPr>
          <p:cNvGrpSpPr/>
          <p:nvPr/>
        </p:nvGrpSpPr>
        <p:grpSpPr>
          <a:xfrm>
            <a:off x="1775096" y="2926618"/>
            <a:ext cx="1592943" cy="1589548"/>
            <a:chOff x="1489298" y="1262653"/>
            <a:chExt cx="1592943" cy="1589548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7B518564-E3C9-283D-5B8B-A11E85B03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298" y="1262653"/>
              <a:ext cx="1592943" cy="1589548"/>
            </a:xfrm>
            <a:custGeom>
              <a:avLst/>
              <a:gdLst>
                <a:gd name="T0" fmla="*/ 635 w 635"/>
                <a:gd name="T1" fmla="*/ 345 h 634"/>
                <a:gd name="T2" fmla="*/ 600 w 635"/>
                <a:gd name="T3" fmla="*/ 283 h 634"/>
                <a:gd name="T4" fmla="*/ 553 w 635"/>
                <a:gd name="T5" fmla="*/ 220 h 634"/>
                <a:gd name="T6" fmla="*/ 606 w 635"/>
                <a:gd name="T7" fmla="*/ 184 h 634"/>
                <a:gd name="T8" fmla="*/ 544 w 635"/>
                <a:gd name="T9" fmla="*/ 146 h 634"/>
                <a:gd name="T10" fmla="*/ 473 w 635"/>
                <a:gd name="T11" fmla="*/ 116 h 634"/>
                <a:gd name="T12" fmla="*/ 501 w 635"/>
                <a:gd name="T13" fmla="*/ 57 h 634"/>
                <a:gd name="T14" fmla="*/ 430 w 635"/>
                <a:gd name="T15" fmla="*/ 56 h 634"/>
                <a:gd name="T16" fmla="*/ 351 w 635"/>
                <a:gd name="T17" fmla="*/ 65 h 634"/>
                <a:gd name="T18" fmla="*/ 345 w 635"/>
                <a:gd name="T19" fmla="*/ 0 h 634"/>
                <a:gd name="T20" fmla="*/ 284 w 635"/>
                <a:gd name="T21" fmla="*/ 35 h 634"/>
                <a:gd name="T22" fmla="*/ 220 w 635"/>
                <a:gd name="T23" fmla="*/ 82 h 634"/>
                <a:gd name="T24" fmla="*/ 184 w 635"/>
                <a:gd name="T25" fmla="*/ 29 h 634"/>
                <a:gd name="T26" fmla="*/ 148 w 635"/>
                <a:gd name="T27" fmla="*/ 91 h 634"/>
                <a:gd name="T28" fmla="*/ 116 w 635"/>
                <a:gd name="T29" fmla="*/ 161 h 634"/>
                <a:gd name="T30" fmla="*/ 58 w 635"/>
                <a:gd name="T31" fmla="*/ 134 h 634"/>
                <a:gd name="T32" fmla="*/ 56 w 635"/>
                <a:gd name="T33" fmla="*/ 205 h 634"/>
                <a:gd name="T34" fmla="*/ 65 w 635"/>
                <a:gd name="T35" fmla="*/ 283 h 634"/>
                <a:gd name="T36" fmla="*/ 0 w 635"/>
                <a:gd name="T37" fmla="*/ 289 h 634"/>
                <a:gd name="T38" fmla="*/ 36 w 635"/>
                <a:gd name="T39" fmla="*/ 351 h 634"/>
                <a:gd name="T40" fmla="*/ 82 w 635"/>
                <a:gd name="T41" fmla="*/ 413 h 634"/>
                <a:gd name="T42" fmla="*/ 29 w 635"/>
                <a:gd name="T43" fmla="*/ 450 h 634"/>
                <a:gd name="T44" fmla="*/ 91 w 635"/>
                <a:gd name="T45" fmla="*/ 487 h 634"/>
                <a:gd name="T46" fmla="*/ 162 w 635"/>
                <a:gd name="T47" fmla="*/ 518 h 634"/>
                <a:gd name="T48" fmla="*/ 134 w 635"/>
                <a:gd name="T49" fmla="*/ 577 h 634"/>
                <a:gd name="T50" fmla="*/ 207 w 635"/>
                <a:gd name="T51" fmla="*/ 578 h 634"/>
                <a:gd name="T52" fmla="*/ 284 w 635"/>
                <a:gd name="T53" fmla="*/ 569 h 634"/>
                <a:gd name="T54" fmla="*/ 290 w 635"/>
                <a:gd name="T55" fmla="*/ 634 h 634"/>
                <a:gd name="T56" fmla="*/ 351 w 635"/>
                <a:gd name="T57" fmla="*/ 598 h 634"/>
                <a:gd name="T58" fmla="*/ 415 w 635"/>
                <a:gd name="T59" fmla="*/ 553 h 634"/>
                <a:gd name="T60" fmla="*/ 451 w 635"/>
                <a:gd name="T61" fmla="*/ 605 h 634"/>
                <a:gd name="T62" fmla="*/ 489 w 635"/>
                <a:gd name="T63" fmla="*/ 544 h 634"/>
                <a:gd name="T64" fmla="*/ 519 w 635"/>
                <a:gd name="T65" fmla="*/ 473 h 634"/>
                <a:gd name="T66" fmla="*/ 577 w 635"/>
                <a:gd name="T67" fmla="*/ 500 h 634"/>
                <a:gd name="T68" fmla="*/ 579 w 635"/>
                <a:gd name="T69" fmla="*/ 428 h 634"/>
                <a:gd name="T70" fmla="*/ 570 w 635"/>
                <a:gd name="T71" fmla="*/ 351 h 634"/>
                <a:gd name="T72" fmla="*/ 600 w 635"/>
                <a:gd name="T73" fmla="*/ 351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5" h="634">
                  <a:moveTo>
                    <a:pt x="600" y="351"/>
                  </a:moveTo>
                  <a:cubicBezTo>
                    <a:pt x="635" y="345"/>
                    <a:pt x="635" y="345"/>
                    <a:pt x="635" y="345"/>
                  </a:cubicBezTo>
                  <a:cubicBezTo>
                    <a:pt x="635" y="289"/>
                    <a:pt x="635" y="289"/>
                    <a:pt x="635" y="289"/>
                  </a:cubicBezTo>
                  <a:cubicBezTo>
                    <a:pt x="600" y="283"/>
                    <a:pt x="600" y="283"/>
                    <a:pt x="600" y="283"/>
                  </a:cubicBezTo>
                  <a:cubicBezTo>
                    <a:pt x="570" y="283"/>
                    <a:pt x="570" y="283"/>
                    <a:pt x="570" y="283"/>
                  </a:cubicBezTo>
                  <a:cubicBezTo>
                    <a:pt x="567" y="261"/>
                    <a:pt x="561" y="240"/>
                    <a:pt x="553" y="220"/>
                  </a:cubicBezTo>
                  <a:cubicBezTo>
                    <a:pt x="579" y="205"/>
                    <a:pt x="579" y="205"/>
                    <a:pt x="579" y="205"/>
                  </a:cubicBezTo>
                  <a:cubicBezTo>
                    <a:pt x="606" y="184"/>
                    <a:pt x="606" y="184"/>
                    <a:pt x="606" y="184"/>
                  </a:cubicBezTo>
                  <a:cubicBezTo>
                    <a:pt x="577" y="134"/>
                    <a:pt x="577" y="134"/>
                    <a:pt x="577" y="134"/>
                  </a:cubicBezTo>
                  <a:cubicBezTo>
                    <a:pt x="544" y="146"/>
                    <a:pt x="544" y="146"/>
                    <a:pt x="544" y="146"/>
                  </a:cubicBezTo>
                  <a:cubicBezTo>
                    <a:pt x="519" y="161"/>
                    <a:pt x="519" y="161"/>
                    <a:pt x="519" y="161"/>
                  </a:cubicBezTo>
                  <a:cubicBezTo>
                    <a:pt x="507" y="145"/>
                    <a:pt x="490" y="128"/>
                    <a:pt x="473" y="116"/>
                  </a:cubicBezTo>
                  <a:cubicBezTo>
                    <a:pt x="489" y="91"/>
                    <a:pt x="489" y="91"/>
                    <a:pt x="489" y="91"/>
                  </a:cubicBezTo>
                  <a:cubicBezTo>
                    <a:pt x="501" y="57"/>
                    <a:pt x="501" y="57"/>
                    <a:pt x="501" y="57"/>
                  </a:cubicBezTo>
                  <a:cubicBezTo>
                    <a:pt x="451" y="29"/>
                    <a:pt x="451" y="29"/>
                    <a:pt x="451" y="29"/>
                  </a:cubicBezTo>
                  <a:cubicBezTo>
                    <a:pt x="430" y="56"/>
                    <a:pt x="430" y="56"/>
                    <a:pt x="430" y="56"/>
                  </a:cubicBezTo>
                  <a:cubicBezTo>
                    <a:pt x="415" y="82"/>
                    <a:pt x="415" y="82"/>
                    <a:pt x="415" y="82"/>
                  </a:cubicBezTo>
                  <a:cubicBezTo>
                    <a:pt x="395" y="74"/>
                    <a:pt x="374" y="68"/>
                    <a:pt x="351" y="65"/>
                  </a:cubicBezTo>
                  <a:cubicBezTo>
                    <a:pt x="351" y="35"/>
                    <a:pt x="351" y="35"/>
                    <a:pt x="351" y="35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284" y="35"/>
                    <a:pt x="284" y="35"/>
                    <a:pt x="284" y="35"/>
                  </a:cubicBezTo>
                  <a:cubicBezTo>
                    <a:pt x="284" y="65"/>
                    <a:pt x="284" y="65"/>
                    <a:pt x="284" y="65"/>
                  </a:cubicBezTo>
                  <a:cubicBezTo>
                    <a:pt x="261" y="68"/>
                    <a:pt x="241" y="74"/>
                    <a:pt x="220" y="82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34" y="57"/>
                    <a:pt x="134" y="57"/>
                    <a:pt x="134" y="57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45" y="128"/>
                    <a:pt x="130" y="145"/>
                    <a:pt x="116" y="161"/>
                  </a:cubicBezTo>
                  <a:cubicBezTo>
                    <a:pt x="91" y="146"/>
                    <a:pt x="91" y="146"/>
                    <a:pt x="91" y="146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56" y="205"/>
                    <a:pt x="56" y="205"/>
                    <a:pt x="56" y="205"/>
                  </a:cubicBezTo>
                  <a:cubicBezTo>
                    <a:pt x="82" y="220"/>
                    <a:pt x="82" y="220"/>
                    <a:pt x="82" y="220"/>
                  </a:cubicBezTo>
                  <a:cubicBezTo>
                    <a:pt x="74" y="240"/>
                    <a:pt x="68" y="261"/>
                    <a:pt x="65" y="283"/>
                  </a:cubicBezTo>
                  <a:cubicBezTo>
                    <a:pt x="36" y="283"/>
                    <a:pt x="36" y="283"/>
                    <a:pt x="36" y="283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36" y="351"/>
                    <a:pt x="36" y="351"/>
                    <a:pt x="36" y="351"/>
                  </a:cubicBezTo>
                  <a:cubicBezTo>
                    <a:pt x="65" y="351"/>
                    <a:pt x="65" y="351"/>
                    <a:pt x="65" y="351"/>
                  </a:cubicBezTo>
                  <a:cubicBezTo>
                    <a:pt x="68" y="372"/>
                    <a:pt x="74" y="393"/>
                    <a:pt x="82" y="413"/>
                  </a:cubicBezTo>
                  <a:cubicBezTo>
                    <a:pt x="56" y="428"/>
                    <a:pt x="56" y="428"/>
                    <a:pt x="56" y="428"/>
                  </a:cubicBezTo>
                  <a:cubicBezTo>
                    <a:pt x="29" y="450"/>
                    <a:pt x="29" y="450"/>
                    <a:pt x="29" y="450"/>
                  </a:cubicBezTo>
                  <a:cubicBezTo>
                    <a:pt x="58" y="500"/>
                    <a:pt x="58" y="500"/>
                    <a:pt x="58" y="500"/>
                  </a:cubicBezTo>
                  <a:cubicBezTo>
                    <a:pt x="91" y="487"/>
                    <a:pt x="91" y="487"/>
                    <a:pt x="91" y="487"/>
                  </a:cubicBezTo>
                  <a:cubicBezTo>
                    <a:pt x="116" y="473"/>
                    <a:pt x="116" y="473"/>
                    <a:pt x="116" y="473"/>
                  </a:cubicBezTo>
                  <a:cubicBezTo>
                    <a:pt x="130" y="490"/>
                    <a:pt x="145" y="505"/>
                    <a:pt x="162" y="518"/>
                  </a:cubicBezTo>
                  <a:cubicBezTo>
                    <a:pt x="148" y="544"/>
                    <a:pt x="148" y="544"/>
                    <a:pt x="148" y="544"/>
                  </a:cubicBezTo>
                  <a:cubicBezTo>
                    <a:pt x="134" y="577"/>
                    <a:pt x="134" y="577"/>
                    <a:pt x="134" y="577"/>
                  </a:cubicBezTo>
                  <a:cubicBezTo>
                    <a:pt x="184" y="605"/>
                    <a:pt x="184" y="605"/>
                    <a:pt x="184" y="605"/>
                  </a:cubicBezTo>
                  <a:cubicBezTo>
                    <a:pt x="207" y="578"/>
                    <a:pt x="207" y="578"/>
                    <a:pt x="207" y="578"/>
                  </a:cubicBezTo>
                  <a:cubicBezTo>
                    <a:pt x="220" y="553"/>
                    <a:pt x="220" y="553"/>
                    <a:pt x="220" y="553"/>
                  </a:cubicBezTo>
                  <a:cubicBezTo>
                    <a:pt x="241" y="560"/>
                    <a:pt x="261" y="566"/>
                    <a:pt x="284" y="569"/>
                  </a:cubicBezTo>
                  <a:cubicBezTo>
                    <a:pt x="284" y="598"/>
                    <a:pt x="284" y="598"/>
                    <a:pt x="284" y="598"/>
                  </a:cubicBezTo>
                  <a:cubicBezTo>
                    <a:pt x="290" y="634"/>
                    <a:pt x="290" y="634"/>
                    <a:pt x="290" y="634"/>
                  </a:cubicBezTo>
                  <a:cubicBezTo>
                    <a:pt x="345" y="634"/>
                    <a:pt x="345" y="634"/>
                    <a:pt x="345" y="634"/>
                  </a:cubicBezTo>
                  <a:cubicBezTo>
                    <a:pt x="351" y="598"/>
                    <a:pt x="351" y="598"/>
                    <a:pt x="351" y="598"/>
                  </a:cubicBezTo>
                  <a:cubicBezTo>
                    <a:pt x="351" y="569"/>
                    <a:pt x="351" y="569"/>
                    <a:pt x="351" y="569"/>
                  </a:cubicBezTo>
                  <a:cubicBezTo>
                    <a:pt x="374" y="566"/>
                    <a:pt x="395" y="560"/>
                    <a:pt x="415" y="553"/>
                  </a:cubicBezTo>
                  <a:cubicBezTo>
                    <a:pt x="430" y="578"/>
                    <a:pt x="430" y="578"/>
                    <a:pt x="430" y="578"/>
                  </a:cubicBezTo>
                  <a:cubicBezTo>
                    <a:pt x="451" y="605"/>
                    <a:pt x="451" y="605"/>
                    <a:pt x="451" y="605"/>
                  </a:cubicBezTo>
                  <a:cubicBezTo>
                    <a:pt x="501" y="577"/>
                    <a:pt x="501" y="577"/>
                    <a:pt x="501" y="577"/>
                  </a:cubicBezTo>
                  <a:cubicBezTo>
                    <a:pt x="489" y="544"/>
                    <a:pt x="489" y="544"/>
                    <a:pt x="489" y="544"/>
                  </a:cubicBezTo>
                  <a:cubicBezTo>
                    <a:pt x="473" y="518"/>
                    <a:pt x="473" y="518"/>
                    <a:pt x="473" y="518"/>
                  </a:cubicBezTo>
                  <a:cubicBezTo>
                    <a:pt x="490" y="505"/>
                    <a:pt x="507" y="490"/>
                    <a:pt x="519" y="473"/>
                  </a:cubicBezTo>
                  <a:cubicBezTo>
                    <a:pt x="544" y="487"/>
                    <a:pt x="544" y="487"/>
                    <a:pt x="544" y="487"/>
                  </a:cubicBezTo>
                  <a:cubicBezTo>
                    <a:pt x="577" y="500"/>
                    <a:pt x="577" y="500"/>
                    <a:pt x="577" y="500"/>
                  </a:cubicBezTo>
                  <a:cubicBezTo>
                    <a:pt x="606" y="450"/>
                    <a:pt x="606" y="450"/>
                    <a:pt x="606" y="450"/>
                  </a:cubicBezTo>
                  <a:cubicBezTo>
                    <a:pt x="579" y="428"/>
                    <a:pt x="579" y="428"/>
                    <a:pt x="579" y="428"/>
                  </a:cubicBezTo>
                  <a:cubicBezTo>
                    <a:pt x="553" y="413"/>
                    <a:pt x="553" y="413"/>
                    <a:pt x="553" y="413"/>
                  </a:cubicBezTo>
                  <a:cubicBezTo>
                    <a:pt x="561" y="393"/>
                    <a:pt x="567" y="372"/>
                    <a:pt x="570" y="351"/>
                  </a:cubicBezTo>
                  <a:cubicBezTo>
                    <a:pt x="600" y="351"/>
                    <a:pt x="600" y="351"/>
                    <a:pt x="600" y="351"/>
                  </a:cubicBezTo>
                  <a:cubicBezTo>
                    <a:pt x="600" y="351"/>
                    <a:pt x="600" y="351"/>
                    <a:pt x="600" y="351"/>
                  </a:cubicBezTo>
                  <a:close/>
                </a:path>
              </a:pathLst>
            </a:custGeom>
            <a:solidFill>
              <a:srgbClr val="3333B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4290" rIns="0" bIns="34290"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TextBox 38">
              <a:extLst>
                <a:ext uri="{FF2B5EF4-FFF2-40B4-BE49-F238E27FC236}">
                  <a16:creationId xmlns:a16="http://schemas.microsoft.com/office/drawing/2014/main" id="{D19C0DDF-BE10-DCE0-6D86-22B96D8CD038}"/>
                </a:ext>
              </a:extLst>
            </p:cNvPr>
            <p:cNvSpPr txBox="1"/>
            <p:nvPr/>
          </p:nvSpPr>
          <p:spPr>
            <a:xfrm>
              <a:off x="1817063" y="1740067"/>
              <a:ext cx="937412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任 务</a:t>
              </a:r>
              <a:endPara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类 型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F05F7FEC-58F6-A5A7-4ECA-ABD1F3AAE6C9}"/>
              </a:ext>
            </a:extLst>
          </p:cNvPr>
          <p:cNvSpPr txBox="1"/>
          <p:nvPr/>
        </p:nvSpPr>
        <p:spPr>
          <a:xfrm>
            <a:off x="4580463" y="2219768"/>
            <a:ext cx="64786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监督学习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从有正确答案的数据集中，利用成对</a:t>
            </a:r>
            <a:r>
              <a:rPr lang="zh-CN" altLang="en-US" sz="1400" b="1" dirty="0">
                <a:solidFill>
                  <a:srgbClr val="AF010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已经标记好的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输入和输出经验数据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训练样本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进行回归，对结果进行预测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A5BCB2-A8BE-7B06-54C1-488957F9BAA7}"/>
              </a:ext>
            </a:extLst>
          </p:cNvPr>
          <p:cNvSpPr txBox="1"/>
          <p:nvPr/>
        </p:nvSpPr>
        <p:spPr>
          <a:xfrm>
            <a:off x="4580462" y="3454047"/>
            <a:ext cx="64475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无监督学习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根据</a:t>
            </a:r>
            <a:r>
              <a:rPr lang="zh-CN" altLang="en-US" sz="1400" b="1" dirty="0">
                <a:solidFill>
                  <a:srgbClr val="AF010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类别未知</a:t>
            </a:r>
            <a:r>
              <a:rPr lang="en-US" altLang="zh-CN" sz="1400" b="1" dirty="0">
                <a:solidFill>
                  <a:srgbClr val="AF010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400" b="1" dirty="0">
                <a:solidFill>
                  <a:srgbClr val="AF010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没有被标记</a:t>
            </a:r>
            <a:r>
              <a:rPr lang="en-US" altLang="zh-CN" sz="1400" b="1" dirty="0">
                <a:solidFill>
                  <a:srgbClr val="AF010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的训练样本解决模式识别中的各种问题，对结果进行预测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74A4F9A-D174-2497-40AC-0AFC8A00DEFF}"/>
              </a:ext>
            </a:extLst>
          </p:cNvPr>
          <p:cNvSpPr txBox="1"/>
          <p:nvPr/>
        </p:nvSpPr>
        <p:spPr>
          <a:xfrm>
            <a:off x="4580462" y="4688326"/>
            <a:ext cx="64475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半监督学习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1400" b="1" dirty="0">
                <a:solidFill>
                  <a:srgbClr val="AF010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介于有监督学习和无监督学习之间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的一种增强学习，同时使用大量未标记和标记数据对结果进行预测</a:t>
            </a:r>
          </a:p>
        </p:txBody>
      </p:sp>
    </p:spTree>
    <p:extLst>
      <p:ext uri="{BB962C8B-B14F-4D97-AF65-F5344CB8AC3E}">
        <p14:creationId xmlns:p14="http://schemas.microsoft.com/office/powerpoint/2010/main" val="3775868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7315E-862E-5A4B-DD0C-0180A8378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E0E521-E8AF-25E4-881B-97AC77AF7A04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前期准备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23FDBF0B-6A97-F449-6D6D-B086962588AA}"/>
              </a:ext>
            </a:extLst>
          </p:cNvPr>
          <p:cNvSpPr txBox="1">
            <a:spLocks/>
          </p:cNvSpPr>
          <p:nvPr/>
        </p:nvSpPr>
        <p:spPr>
          <a:xfrm>
            <a:off x="804461" y="1321539"/>
            <a:ext cx="2516474" cy="4717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确定合适的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模型类型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19" name="组合 318">
            <a:extLst>
              <a:ext uri="{FF2B5EF4-FFF2-40B4-BE49-F238E27FC236}">
                <a16:creationId xmlns:a16="http://schemas.microsoft.com/office/drawing/2014/main" id="{13CD9557-C37F-453F-DBA0-939340CE3858}"/>
              </a:ext>
            </a:extLst>
          </p:cNvPr>
          <p:cNvGrpSpPr/>
          <p:nvPr/>
        </p:nvGrpSpPr>
        <p:grpSpPr>
          <a:xfrm>
            <a:off x="196960" y="1838960"/>
            <a:ext cx="2731458" cy="3697501"/>
            <a:chOff x="166480" y="1838960"/>
            <a:chExt cx="2731458" cy="3697501"/>
          </a:xfrm>
        </p:grpSpPr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5AC16F6F-2F28-2A37-33AC-301F1585082A}"/>
                </a:ext>
              </a:extLst>
            </p:cNvPr>
            <p:cNvSpPr/>
            <p:nvPr/>
          </p:nvSpPr>
          <p:spPr>
            <a:xfrm>
              <a:off x="166480" y="1838960"/>
              <a:ext cx="2731458" cy="3697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文本框 45">
              <a:extLst>
                <a:ext uri="{FF2B5EF4-FFF2-40B4-BE49-F238E27FC236}">
                  <a16:creationId xmlns:a16="http://schemas.microsoft.com/office/drawing/2014/main" id="{1B4CE79E-9539-D5CA-A870-FD031543F0C0}"/>
                </a:ext>
              </a:extLst>
            </p:cNvPr>
            <p:cNvSpPr txBox="1"/>
            <p:nvPr/>
          </p:nvSpPr>
          <p:spPr>
            <a:xfrm>
              <a:off x="977457" y="1932199"/>
              <a:ext cx="1109505" cy="315459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Segoe UI Light"/>
                </a:rPr>
                <a:t>分类模型</a:t>
              </a:r>
            </a:p>
          </p:txBody>
        </p:sp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5DCD639E-5E48-9FB8-2061-72EEA983CD12}"/>
                </a:ext>
              </a:extLst>
            </p:cNvPr>
            <p:cNvGrpSpPr/>
            <p:nvPr/>
          </p:nvGrpSpPr>
          <p:grpSpPr>
            <a:xfrm>
              <a:off x="515891" y="2769762"/>
              <a:ext cx="1963708" cy="1292564"/>
              <a:chOff x="465648" y="2769762"/>
              <a:chExt cx="1963708" cy="1292564"/>
            </a:xfrm>
          </p:grpSpPr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09F9430B-83EB-AA51-DD17-AE2042CAB25A}"/>
                  </a:ext>
                </a:extLst>
              </p:cNvPr>
              <p:cNvGrpSpPr/>
              <p:nvPr/>
            </p:nvGrpSpPr>
            <p:grpSpPr>
              <a:xfrm>
                <a:off x="782240" y="2985323"/>
                <a:ext cx="1122845" cy="1055235"/>
                <a:chOff x="1552346" y="2429449"/>
                <a:chExt cx="1122845" cy="1055235"/>
              </a:xfrm>
            </p:grpSpPr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A99985DB-825A-251A-FC36-D72D69209F64}"/>
                    </a:ext>
                  </a:extLst>
                </p:cNvPr>
                <p:cNvSpPr/>
                <p:nvPr/>
              </p:nvSpPr>
              <p:spPr>
                <a:xfrm>
                  <a:off x="1552346" y="2964545"/>
                  <a:ext cx="82121" cy="8212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16" name="椭圆 115">
                  <a:extLst>
                    <a:ext uri="{FF2B5EF4-FFF2-40B4-BE49-F238E27FC236}">
                      <a16:creationId xmlns:a16="http://schemas.microsoft.com/office/drawing/2014/main" id="{3F7D08C7-85DE-D61A-AAD6-D77A50006FEB}"/>
                    </a:ext>
                  </a:extLst>
                </p:cNvPr>
                <p:cNvSpPr/>
                <p:nvPr/>
              </p:nvSpPr>
              <p:spPr>
                <a:xfrm>
                  <a:off x="1741643" y="2924368"/>
                  <a:ext cx="82121" cy="8212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17" name="椭圆 116">
                  <a:extLst>
                    <a:ext uri="{FF2B5EF4-FFF2-40B4-BE49-F238E27FC236}">
                      <a16:creationId xmlns:a16="http://schemas.microsoft.com/office/drawing/2014/main" id="{5A785313-F315-49AC-6DCD-7ED100700255}"/>
                    </a:ext>
                  </a:extLst>
                </p:cNvPr>
                <p:cNvSpPr/>
                <p:nvPr/>
              </p:nvSpPr>
              <p:spPr>
                <a:xfrm>
                  <a:off x="1849317" y="3001260"/>
                  <a:ext cx="82121" cy="8212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2ADC1803-81C1-6136-D8C0-42CA3C1FF532}"/>
                    </a:ext>
                  </a:extLst>
                </p:cNvPr>
                <p:cNvSpPr/>
                <p:nvPr/>
              </p:nvSpPr>
              <p:spPr>
                <a:xfrm>
                  <a:off x="1791249" y="3069091"/>
                  <a:ext cx="82121" cy="8212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19" name="椭圆 118">
                  <a:extLst>
                    <a:ext uri="{FF2B5EF4-FFF2-40B4-BE49-F238E27FC236}">
                      <a16:creationId xmlns:a16="http://schemas.microsoft.com/office/drawing/2014/main" id="{BC5CE389-378D-904C-2B21-0424E938EE5E}"/>
                    </a:ext>
                  </a:extLst>
                </p:cNvPr>
                <p:cNvSpPr/>
                <p:nvPr/>
              </p:nvSpPr>
              <p:spPr>
                <a:xfrm>
                  <a:off x="1983044" y="3083381"/>
                  <a:ext cx="82121" cy="8212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20" name="椭圆 119">
                  <a:extLst>
                    <a:ext uri="{FF2B5EF4-FFF2-40B4-BE49-F238E27FC236}">
                      <a16:creationId xmlns:a16="http://schemas.microsoft.com/office/drawing/2014/main" id="{BCE69E67-7D14-A238-9D0C-FE37FEB84237}"/>
                    </a:ext>
                  </a:extLst>
                </p:cNvPr>
                <p:cNvSpPr/>
                <p:nvPr/>
              </p:nvSpPr>
              <p:spPr>
                <a:xfrm>
                  <a:off x="2470017" y="2957068"/>
                  <a:ext cx="82121" cy="821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21" name="椭圆 120">
                  <a:extLst>
                    <a:ext uri="{FF2B5EF4-FFF2-40B4-BE49-F238E27FC236}">
                      <a16:creationId xmlns:a16="http://schemas.microsoft.com/office/drawing/2014/main" id="{FAC4C36B-05A3-35E1-AF6A-3BEDAD3DC988}"/>
                    </a:ext>
                  </a:extLst>
                </p:cNvPr>
                <p:cNvSpPr/>
                <p:nvPr/>
              </p:nvSpPr>
              <p:spPr>
                <a:xfrm>
                  <a:off x="2411767" y="2846755"/>
                  <a:ext cx="82121" cy="821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22" name="椭圆 121">
                  <a:extLst>
                    <a:ext uri="{FF2B5EF4-FFF2-40B4-BE49-F238E27FC236}">
                      <a16:creationId xmlns:a16="http://schemas.microsoft.com/office/drawing/2014/main" id="{A575A703-8F76-E59F-1278-D4DB4EDB2634}"/>
                    </a:ext>
                  </a:extLst>
                </p:cNvPr>
                <p:cNvSpPr/>
                <p:nvPr/>
              </p:nvSpPr>
              <p:spPr>
                <a:xfrm>
                  <a:off x="1872688" y="2908696"/>
                  <a:ext cx="82121" cy="8212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23" name="椭圆 122">
                  <a:extLst>
                    <a:ext uri="{FF2B5EF4-FFF2-40B4-BE49-F238E27FC236}">
                      <a16:creationId xmlns:a16="http://schemas.microsoft.com/office/drawing/2014/main" id="{EF036CD2-FD1F-56D7-0370-8416A5B877B5}"/>
                    </a:ext>
                  </a:extLst>
                </p:cNvPr>
                <p:cNvSpPr/>
                <p:nvPr/>
              </p:nvSpPr>
              <p:spPr>
                <a:xfrm>
                  <a:off x="2593070" y="2912657"/>
                  <a:ext cx="82121" cy="821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24" name="椭圆 123">
                  <a:extLst>
                    <a:ext uri="{FF2B5EF4-FFF2-40B4-BE49-F238E27FC236}">
                      <a16:creationId xmlns:a16="http://schemas.microsoft.com/office/drawing/2014/main" id="{9C867484-5ADD-1A98-6D1E-C95752473D4B}"/>
                    </a:ext>
                  </a:extLst>
                </p:cNvPr>
                <p:cNvSpPr/>
                <p:nvPr/>
              </p:nvSpPr>
              <p:spPr>
                <a:xfrm>
                  <a:off x="2589015" y="3054510"/>
                  <a:ext cx="82121" cy="821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25" name="椭圆 124">
                  <a:extLst>
                    <a:ext uri="{FF2B5EF4-FFF2-40B4-BE49-F238E27FC236}">
                      <a16:creationId xmlns:a16="http://schemas.microsoft.com/office/drawing/2014/main" id="{C2A6B5F4-E8CC-9998-D31A-1C2E82C3F5B8}"/>
                    </a:ext>
                  </a:extLst>
                </p:cNvPr>
                <p:cNvSpPr/>
                <p:nvPr/>
              </p:nvSpPr>
              <p:spPr>
                <a:xfrm>
                  <a:off x="2525508" y="2787236"/>
                  <a:ext cx="82121" cy="821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26" name="椭圆 125">
                  <a:extLst>
                    <a:ext uri="{FF2B5EF4-FFF2-40B4-BE49-F238E27FC236}">
                      <a16:creationId xmlns:a16="http://schemas.microsoft.com/office/drawing/2014/main" id="{E6162E6B-A032-8643-EEF7-C0729777D125}"/>
                    </a:ext>
                  </a:extLst>
                </p:cNvPr>
                <p:cNvSpPr/>
                <p:nvPr/>
              </p:nvSpPr>
              <p:spPr>
                <a:xfrm>
                  <a:off x="1611519" y="2802732"/>
                  <a:ext cx="82121" cy="8212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E374B551-B3CE-90AA-12C0-B4E8ABBA7D40}"/>
                    </a:ext>
                  </a:extLst>
                </p:cNvPr>
                <p:cNvSpPr/>
                <p:nvPr/>
              </p:nvSpPr>
              <p:spPr>
                <a:xfrm>
                  <a:off x="1716715" y="2658009"/>
                  <a:ext cx="82121" cy="8212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28" name="椭圆 127">
                  <a:extLst>
                    <a:ext uri="{FF2B5EF4-FFF2-40B4-BE49-F238E27FC236}">
                      <a16:creationId xmlns:a16="http://schemas.microsoft.com/office/drawing/2014/main" id="{FED7383B-24DF-2152-8940-CCFE6997D82F}"/>
                    </a:ext>
                  </a:extLst>
                </p:cNvPr>
                <p:cNvSpPr/>
                <p:nvPr/>
              </p:nvSpPr>
              <p:spPr>
                <a:xfrm>
                  <a:off x="1914695" y="2754436"/>
                  <a:ext cx="82121" cy="8212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A52EE95D-2DC5-41BB-5F3F-A45505BD8585}"/>
                    </a:ext>
                  </a:extLst>
                </p:cNvPr>
                <p:cNvSpPr/>
                <p:nvPr/>
              </p:nvSpPr>
              <p:spPr>
                <a:xfrm>
                  <a:off x="1766321" y="2802732"/>
                  <a:ext cx="82121" cy="8212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AEC2F02F-8F8C-CB9F-273F-E42803AE4E00}"/>
                    </a:ext>
                  </a:extLst>
                </p:cNvPr>
                <p:cNvSpPr/>
                <p:nvPr/>
              </p:nvSpPr>
              <p:spPr>
                <a:xfrm>
                  <a:off x="1983045" y="2923484"/>
                  <a:ext cx="82121" cy="8212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31" name="椭圆 130">
                  <a:extLst>
                    <a:ext uri="{FF2B5EF4-FFF2-40B4-BE49-F238E27FC236}">
                      <a16:creationId xmlns:a16="http://schemas.microsoft.com/office/drawing/2014/main" id="{AB22866D-5874-23D3-C484-3892B3A2F6A6}"/>
                    </a:ext>
                  </a:extLst>
                </p:cNvPr>
                <p:cNvSpPr/>
                <p:nvPr/>
              </p:nvSpPr>
              <p:spPr>
                <a:xfrm>
                  <a:off x="1847760" y="2642337"/>
                  <a:ext cx="82121" cy="8212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D013A140-847F-1EEB-9FCB-39AFA6D436E6}"/>
                    </a:ext>
                  </a:extLst>
                </p:cNvPr>
                <p:cNvSpPr/>
                <p:nvPr/>
              </p:nvSpPr>
              <p:spPr>
                <a:xfrm>
                  <a:off x="1693944" y="3217520"/>
                  <a:ext cx="82121" cy="8212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BAA7AC58-0F43-76FC-7DF9-57B15346F55A}"/>
                    </a:ext>
                  </a:extLst>
                </p:cNvPr>
                <p:cNvSpPr/>
                <p:nvPr/>
              </p:nvSpPr>
              <p:spPr>
                <a:xfrm>
                  <a:off x="1649536" y="3098186"/>
                  <a:ext cx="82121" cy="8212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76BD79B6-E9BE-684D-F820-06676A7A4583}"/>
                    </a:ext>
                  </a:extLst>
                </p:cNvPr>
                <p:cNvSpPr/>
                <p:nvPr/>
              </p:nvSpPr>
              <p:spPr>
                <a:xfrm>
                  <a:off x="2087997" y="3047372"/>
                  <a:ext cx="82121" cy="8212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35" name="椭圆 134">
                  <a:extLst>
                    <a:ext uri="{FF2B5EF4-FFF2-40B4-BE49-F238E27FC236}">
                      <a16:creationId xmlns:a16="http://schemas.microsoft.com/office/drawing/2014/main" id="{CDFBEFFC-F5CA-D334-9724-F7945C142A93}"/>
                    </a:ext>
                  </a:extLst>
                </p:cNvPr>
                <p:cNvSpPr/>
                <p:nvPr/>
              </p:nvSpPr>
              <p:spPr>
                <a:xfrm>
                  <a:off x="1763959" y="3348788"/>
                  <a:ext cx="82121" cy="8212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C133F9DB-3AF0-A1AD-32E7-358EEC8715A7}"/>
                    </a:ext>
                  </a:extLst>
                </p:cNvPr>
                <p:cNvSpPr/>
                <p:nvPr/>
              </p:nvSpPr>
              <p:spPr>
                <a:xfrm>
                  <a:off x="1936270" y="3252429"/>
                  <a:ext cx="82121" cy="8212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B8540E82-DC44-7EEC-E81E-92F5FC69E34E}"/>
                    </a:ext>
                  </a:extLst>
                </p:cNvPr>
                <p:cNvSpPr/>
                <p:nvPr/>
              </p:nvSpPr>
              <p:spPr>
                <a:xfrm>
                  <a:off x="1845398" y="3188393"/>
                  <a:ext cx="82121" cy="8212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83C093CD-7749-3D1B-B360-E0A547437030}"/>
                    </a:ext>
                  </a:extLst>
                </p:cNvPr>
                <p:cNvSpPr/>
                <p:nvPr/>
              </p:nvSpPr>
              <p:spPr>
                <a:xfrm>
                  <a:off x="2387274" y="2713375"/>
                  <a:ext cx="82121" cy="821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45E60C2D-A3F4-4E41-E717-9C3824D04346}"/>
                    </a:ext>
                  </a:extLst>
                </p:cNvPr>
                <p:cNvSpPr/>
                <p:nvPr/>
              </p:nvSpPr>
              <p:spPr>
                <a:xfrm>
                  <a:off x="2345045" y="2957067"/>
                  <a:ext cx="82121" cy="821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62F9552B-AABA-E9E4-C386-F33DB5F0BFD8}"/>
                    </a:ext>
                  </a:extLst>
                </p:cNvPr>
                <p:cNvSpPr/>
                <p:nvPr/>
              </p:nvSpPr>
              <p:spPr>
                <a:xfrm>
                  <a:off x="2288585" y="2820959"/>
                  <a:ext cx="82121" cy="821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5BA3BEF2-0153-3AAA-0FE2-299427023B33}"/>
                    </a:ext>
                  </a:extLst>
                </p:cNvPr>
                <p:cNvSpPr/>
                <p:nvPr/>
              </p:nvSpPr>
              <p:spPr>
                <a:xfrm>
                  <a:off x="2511077" y="2658008"/>
                  <a:ext cx="82121" cy="821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52B4CECC-1C2A-A664-2DB8-F8D351C915D1}"/>
                    </a:ext>
                  </a:extLst>
                </p:cNvPr>
                <p:cNvSpPr/>
                <p:nvPr/>
              </p:nvSpPr>
              <p:spPr>
                <a:xfrm>
                  <a:off x="2457009" y="3085839"/>
                  <a:ext cx="82121" cy="821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CB6C143B-2642-EC70-3DB6-C9736EBC41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1392" y="2429449"/>
                  <a:ext cx="430350" cy="105523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9A47CFEB-46D1-5569-BBBD-6ECEDB021673}"/>
                  </a:ext>
                </a:extLst>
              </p:cNvPr>
              <p:cNvSpPr txBox="1"/>
              <p:nvPr/>
            </p:nvSpPr>
            <p:spPr>
              <a:xfrm>
                <a:off x="465648" y="2769762"/>
                <a:ext cx="5693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标签</a:t>
                </a:r>
                <a:r>
                  <a:rPr lang="en-US" altLang="zh-CN" sz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E3B77179-1B49-0044-89D0-56781D688B02}"/>
                  </a:ext>
                </a:extLst>
              </p:cNvPr>
              <p:cNvSpPr txBox="1"/>
              <p:nvPr/>
            </p:nvSpPr>
            <p:spPr>
              <a:xfrm>
                <a:off x="1859969" y="3785327"/>
                <a:ext cx="5693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标签</a:t>
                </a:r>
                <a:r>
                  <a:rPr lang="en-US" altLang="zh-CN" sz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42D12E11-C77C-C39A-9F0B-38B62554838B}"/>
                </a:ext>
              </a:extLst>
            </p:cNvPr>
            <p:cNvSpPr txBox="1"/>
            <p:nvPr/>
          </p:nvSpPr>
          <p:spPr>
            <a:xfrm>
              <a:off x="811499" y="2332464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“自动打标签”</a:t>
              </a:r>
            </a:p>
          </p:txBody>
        </p:sp>
        <p:sp>
          <p:nvSpPr>
            <p:cNvPr id="148" name="文本占位符 3">
              <a:extLst>
                <a:ext uri="{FF2B5EF4-FFF2-40B4-BE49-F238E27FC236}">
                  <a16:creationId xmlns:a16="http://schemas.microsoft.com/office/drawing/2014/main" id="{00CDC994-B581-835A-CA8D-6831ECDD8CBC}"/>
                </a:ext>
              </a:extLst>
            </p:cNvPr>
            <p:cNvSpPr txBox="1">
              <a:spLocks/>
            </p:cNvSpPr>
            <p:nvPr/>
          </p:nvSpPr>
          <p:spPr>
            <a:xfrm>
              <a:off x="166480" y="4329506"/>
              <a:ext cx="2731458" cy="11239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CN" altLang="en-US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数据集中含有目标</a:t>
              </a:r>
              <a:endParaRPr lang="en-US" altLang="zh-CN" sz="12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目标为无序类别变量，即标签</a:t>
              </a:r>
              <a:endPara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相近的 </a:t>
              </a:r>
              <a:r>
                <a:rPr lang="en-US" altLang="zh-CN" sz="1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打上相同的标签 </a:t>
              </a:r>
              <a:r>
                <a:rPr lang="en-US" altLang="zh-CN" sz="1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Y</a:t>
              </a:r>
            </a:p>
          </p:txBody>
        </p:sp>
      </p:grpSp>
      <p:grpSp>
        <p:nvGrpSpPr>
          <p:cNvPr id="318" name="组合 317">
            <a:extLst>
              <a:ext uri="{FF2B5EF4-FFF2-40B4-BE49-F238E27FC236}">
                <a16:creationId xmlns:a16="http://schemas.microsoft.com/office/drawing/2014/main" id="{0EBC06D5-A1CB-5680-7000-596BEBA5E4C2}"/>
              </a:ext>
            </a:extLst>
          </p:cNvPr>
          <p:cNvGrpSpPr/>
          <p:nvPr/>
        </p:nvGrpSpPr>
        <p:grpSpPr>
          <a:xfrm>
            <a:off x="3217778" y="1838960"/>
            <a:ext cx="2731607" cy="3697501"/>
            <a:chOff x="3273671" y="1838960"/>
            <a:chExt cx="2731607" cy="3697501"/>
          </a:xfrm>
        </p:grpSpPr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825BD1EF-30B5-BFB1-BC7C-6EBCD6023812}"/>
                </a:ext>
              </a:extLst>
            </p:cNvPr>
            <p:cNvSpPr/>
            <p:nvPr/>
          </p:nvSpPr>
          <p:spPr>
            <a:xfrm>
              <a:off x="3273671" y="1838960"/>
              <a:ext cx="2731458" cy="3697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文本框 45">
              <a:extLst>
                <a:ext uri="{FF2B5EF4-FFF2-40B4-BE49-F238E27FC236}">
                  <a16:creationId xmlns:a16="http://schemas.microsoft.com/office/drawing/2014/main" id="{BE82B416-9AB5-CC94-50C5-F8E36DD36A4B}"/>
                </a:ext>
              </a:extLst>
            </p:cNvPr>
            <p:cNvSpPr txBox="1"/>
            <p:nvPr/>
          </p:nvSpPr>
          <p:spPr>
            <a:xfrm>
              <a:off x="4084797" y="1936993"/>
              <a:ext cx="1109505" cy="315459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Segoe UI Light"/>
                </a:rPr>
                <a:t>回归模型</a:t>
              </a:r>
            </a:p>
          </p:txBody>
        </p: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3475ADD3-DAA7-9B86-BE82-4462A34195B5}"/>
                </a:ext>
              </a:extLst>
            </p:cNvPr>
            <p:cNvSpPr txBox="1"/>
            <p:nvPr/>
          </p:nvSpPr>
          <p:spPr>
            <a:xfrm>
              <a:off x="3829070" y="2337258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“拟合变化趋势”</a:t>
              </a:r>
            </a:p>
          </p:txBody>
        </p:sp>
        <p:sp>
          <p:nvSpPr>
            <p:cNvPr id="260" name="文本占位符 3">
              <a:extLst>
                <a:ext uri="{FF2B5EF4-FFF2-40B4-BE49-F238E27FC236}">
                  <a16:creationId xmlns:a16="http://schemas.microsoft.com/office/drawing/2014/main" id="{206E16E4-082A-63DB-F52C-F99F0F57BB04}"/>
                </a:ext>
              </a:extLst>
            </p:cNvPr>
            <p:cNvSpPr txBox="1">
              <a:spLocks/>
            </p:cNvSpPr>
            <p:nvPr/>
          </p:nvSpPr>
          <p:spPr>
            <a:xfrm>
              <a:off x="3273820" y="4334300"/>
              <a:ext cx="2731458" cy="11239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CN" altLang="en-US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数据集中含有目标</a:t>
              </a:r>
              <a:endParaRPr lang="en-US" altLang="zh-CN" sz="12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目标为连续变量</a:t>
              </a:r>
              <a:endPara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相近的 </a:t>
              </a:r>
              <a:r>
                <a:rPr lang="en-US" altLang="zh-CN" sz="1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取得相近的目标 </a:t>
              </a:r>
              <a:r>
                <a:rPr lang="en-US" altLang="zh-CN" sz="1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Y</a:t>
              </a:r>
            </a:p>
          </p:txBody>
        </p:sp>
        <p:grpSp>
          <p:nvGrpSpPr>
            <p:cNvPr id="267" name="组合 266">
              <a:extLst>
                <a:ext uri="{FF2B5EF4-FFF2-40B4-BE49-F238E27FC236}">
                  <a16:creationId xmlns:a16="http://schemas.microsoft.com/office/drawing/2014/main" id="{87465B26-1D20-8C23-875A-E5A45444371F}"/>
                </a:ext>
              </a:extLst>
            </p:cNvPr>
            <p:cNvGrpSpPr/>
            <p:nvPr/>
          </p:nvGrpSpPr>
          <p:grpSpPr>
            <a:xfrm>
              <a:off x="3998602" y="3011517"/>
              <a:ext cx="1281892" cy="988226"/>
              <a:chOff x="3609888" y="1542408"/>
              <a:chExt cx="1281892" cy="988226"/>
            </a:xfrm>
          </p:grpSpPr>
          <p:sp>
            <p:nvSpPr>
              <p:cNvPr id="268" name="任意多边形: 形状 267">
                <a:extLst>
                  <a:ext uri="{FF2B5EF4-FFF2-40B4-BE49-F238E27FC236}">
                    <a16:creationId xmlns:a16="http://schemas.microsoft.com/office/drawing/2014/main" id="{59C72AD3-1036-5329-99F2-875777AE588F}"/>
                  </a:ext>
                </a:extLst>
              </p:cNvPr>
              <p:cNvSpPr/>
              <p:nvPr/>
            </p:nvSpPr>
            <p:spPr>
              <a:xfrm>
                <a:off x="3609888" y="1542408"/>
                <a:ext cx="1190625" cy="922028"/>
              </a:xfrm>
              <a:custGeom>
                <a:avLst/>
                <a:gdLst>
                  <a:gd name="connsiteX0" fmla="*/ 0 w 1304925"/>
                  <a:gd name="connsiteY0" fmla="*/ 0 h 952500"/>
                  <a:gd name="connsiteX1" fmla="*/ 252413 w 1304925"/>
                  <a:gd name="connsiteY1" fmla="*/ 542925 h 952500"/>
                  <a:gd name="connsiteX2" fmla="*/ 833438 w 1304925"/>
                  <a:gd name="connsiteY2" fmla="*/ 466725 h 952500"/>
                  <a:gd name="connsiteX3" fmla="*/ 1304925 w 1304925"/>
                  <a:gd name="connsiteY3" fmla="*/ 952500 h 952500"/>
                  <a:gd name="connsiteX0" fmla="*/ 0 w 1304925"/>
                  <a:gd name="connsiteY0" fmla="*/ 0 h 952500"/>
                  <a:gd name="connsiteX1" fmla="*/ 252413 w 1304925"/>
                  <a:gd name="connsiteY1" fmla="*/ 542925 h 952500"/>
                  <a:gd name="connsiteX2" fmla="*/ 833438 w 1304925"/>
                  <a:gd name="connsiteY2" fmla="*/ 466725 h 952500"/>
                  <a:gd name="connsiteX3" fmla="*/ 1304925 w 1304925"/>
                  <a:gd name="connsiteY3" fmla="*/ 952500 h 952500"/>
                  <a:gd name="connsiteX0" fmla="*/ 0 w 1304925"/>
                  <a:gd name="connsiteY0" fmla="*/ 0 h 952500"/>
                  <a:gd name="connsiteX1" fmla="*/ 252413 w 1304925"/>
                  <a:gd name="connsiteY1" fmla="*/ 542925 h 952500"/>
                  <a:gd name="connsiteX2" fmla="*/ 833438 w 1304925"/>
                  <a:gd name="connsiteY2" fmla="*/ 466725 h 952500"/>
                  <a:gd name="connsiteX3" fmla="*/ 1304925 w 1304925"/>
                  <a:gd name="connsiteY3" fmla="*/ 952500 h 952500"/>
                  <a:gd name="connsiteX0" fmla="*/ 0 w 1304925"/>
                  <a:gd name="connsiteY0" fmla="*/ 0 h 952500"/>
                  <a:gd name="connsiteX1" fmla="*/ 252413 w 1304925"/>
                  <a:gd name="connsiteY1" fmla="*/ 542925 h 952500"/>
                  <a:gd name="connsiteX2" fmla="*/ 833438 w 1304925"/>
                  <a:gd name="connsiteY2" fmla="*/ 466725 h 952500"/>
                  <a:gd name="connsiteX3" fmla="*/ 1304925 w 1304925"/>
                  <a:gd name="connsiteY3" fmla="*/ 952500 h 952500"/>
                  <a:gd name="connsiteX0" fmla="*/ 0 w 1304925"/>
                  <a:gd name="connsiteY0" fmla="*/ 0 h 952500"/>
                  <a:gd name="connsiteX1" fmla="*/ 252413 w 1304925"/>
                  <a:gd name="connsiteY1" fmla="*/ 542925 h 952500"/>
                  <a:gd name="connsiteX2" fmla="*/ 833438 w 1304925"/>
                  <a:gd name="connsiteY2" fmla="*/ 466725 h 952500"/>
                  <a:gd name="connsiteX3" fmla="*/ 1304925 w 1304925"/>
                  <a:gd name="connsiteY3" fmla="*/ 952500 h 952500"/>
                  <a:gd name="connsiteX0" fmla="*/ 0 w 1304925"/>
                  <a:gd name="connsiteY0" fmla="*/ 0 h 952500"/>
                  <a:gd name="connsiteX1" fmla="*/ 252413 w 1304925"/>
                  <a:gd name="connsiteY1" fmla="*/ 542925 h 952500"/>
                  <a:gd name="connsiteX2" fmla="*/ 833438 w 1304925"/>
                  <a:gd name="connsiteY2" fmla="*/ 466725 h 952500"/>
                  <a:gd name="connsiteX3" fmla="*/ 1304925 w 1304925"/>
                  <a:gd name="connsiteY3" fmla="*/ 952500 h 952500"/>
                  <a:gd name="connsiteX0" fmla="*/ 0 w 1322564"/>
                  <a:gd name="connsiteY0" fmla="*/ 0 h 952500"/>
                  <a:gd name="connsiteX1" fmla="*/ 252413 w 1322564"/>
                  <a:gd name="connsiteY1" fmla="*/ 542925 h 952500"/>
                  <a:gd name="connsiteX2" fmla="*/ 833438 w 1322564"/>
                  <a:gd name="connsiteY2" fmla="*/ 466725 h 952500"/>
                  <a:gd name="connsiteX3" fmla="*/ 1304925 w 1322564"/>
                  <a:gd name="connsiteY3" fmla="*/ 952500 h 952500"/>
                  <a:gd name="connsiteX0" fmla="*/ 0 w 1304925"/>
                  <a:gd name="connsiteY0" fmla="*/ 0 h 952500"/>
                  <a:gd name="connsiteX1" fmla="*/ 252413 w 1304925"/>
                  <a:gd name="connsiteY1" fmla="*/ 542925 h 952500"/>
                  <a:gd name="connsiteX2" fmla="*/ 833438 w 1304925"/>
                  <a:gd name="connsiteY2" fmla="*/ 466725 h 952500"/>
                  <a:gd name="connsiteX3" fmla="*/ 1304925 w 1304925"/>
                  <a:gd name="connsiteY3" fmla="*/ 952500 h 952500"/>
                  <a:gd name="connsiteX0" fmla="*/ 0 w 1304925"/>
                  <a:gd name="connsiteY0" fmla="*/ 0 h 952500"/>
                  <a:gd name="connsiteX1" fmla="*/ 252413 w 1304925"/>
                  <a:gd name="connsiteY1" fmla="*/ 542925 h 952500"/>
                  <a:gd name="connsiteX2" fmla="*/ 833438 w 1304925"/>
                  <a:gd name="connsiteY2" fmla="*/ 466725 h 952500"/>
                  <a:gd name="connsiteX3" fmla="*/ 1304925 w 1304925"/>
                  <a:gd name="connsiteY3" fmla="*/ 952500 h 952500"/>
                  <a:gd name="connsiteX0" fmla="*/ 0 w 1304925"/>
                  <a:gd name="connsiteY0" fmla="*/ 0 h 952500"/>
                  <a:gd name="connsiteX1" fmla="*/ 252413 w 1304925"/>
                  <a:gd name="connsiteY1" fmla="*/ 542925 h 952500"/>
                  <a:gd name="connsiteX2" fmla="*/ 833438 w 1304925"/>
                  <a:gd name="connsiteY2" fmla="*/ 466725 h 952500"/>
                  <a:gd name="connsiteX3" fmla="*/ 1304925 w 1304925"/>
                  <a:gd name="connsiteY3" fmla="*/ 952500 h 952500"/>
                  <a:gd name="connsiteX0" fmla="*/ 0 w 1304925"/>
                  <a:gd name="connsiteY0" fmla="*/ 0 h 952500"/>
                  <a:gd name="connsiteX1" fmla="*/ 252413 w 1304925"/>
                  <a:gd name="connsiteY1" fmla="*/ 542925 h 952500"/>
                  <a:gd name="connsiteX2" fmla="*/ 833438 w 1304925"/>
                  <a:gd name="connsiteY2" fmla="*/ 466725 h 952500"/>
                  <a:gd name="connsiteX3" fmla="*/ 1304925 w 1304925"/>
                  <a:gd name="connsiteY3" fmla="*/ 952500 h 952500"/>
                  <a:gd name="connsiteX0" fmla="*/ 0 w 1304925"/>
                  <a:gd name="connsiteY0" fmla="*/ 0 h 952500"/>
                  <a:gd name="connsiteX1" fmla="*/ 457201 w 1304925"/>
                  <a:gd name="connsiteY1" fmla="*/ 495300 h 952500"/>
                  <a:gd name="connsiteX2" fmla="*/ 833438 w 1304925"/>
                  <a:gd name="connsiteY2" fmla="*/ 466725 h 952500"/>
                  <a:gd name="connsiteX3" fmla="*/ 1304925 w 1304925"/>
                  <a:gd name="connsiteY3" fmla="*/ 952500 h 952500"/>
                  <a:gd name="connsiteX0" fmla="*/ 0 w 1304925"/>
                  <a:gd name="connsiteY0" fmla="*/ 0 h 952500"/>
                  <a:gd name="connsiteX1" fmla="*/ 295276 w 1304925"/>
                  <a:gd name="connsiteY1" fmla="*/ 500063 h 952500"/>
                  <a:gd name="connsiteX2" fmla="*/ 833438 w 1304925"/>
                  <a:gd name="connsiteY2" fmla="*/ 466725 h 952500"/>
                  <a:gd name="connsiteX3" fmla="*/ 1304925 w 1304925"/>
                  <a:gd name="connsiteY3" fmla="*/ 952500 h 952500"/>
                  <a:gd name="connsiteX0" fmla="*/ 0 w 1304925"/>
                  <a:gd name="connsiteY0" fmla="*/ 0 h 952500"/>
                  <a:gd name="connsiteX1" fmla="*/ 295276 w 1304925"/>
                  <a:gd name="connsiteY1" fmla="*/ 500063 h 952500"/>
                  <a:gd name="connsiteX2" fmla="*/ 833438 w 1304925"/>
                  <a:gd name="connsiteY2" fmla="*/ 466725 h 952500"/>
                  <a:gd name="connsiteX3" fmla="*/ 1304925 w 1304925"/>
                  <a:gd name="connsiteY3" fmla="*/ 952500 h 952500"/>
                  <a:gd name="connsiteX0" fmla="*/ 0 w 1304925"/>
                  <a:gd name="connsiteY0" fmla="*/ 0 h 952500"/>
                  <a:gd name="connsiteX1" fmla="*/ 295276 w 1304925"/>
                  <a:gd name="connsiteY1" fmla="*/ 500063 h 952500"/>
                  <a:gd name="connsiteX2" fmla="*/ 833438 w 1304925"/>
                  <a:gd name="connsiteY2" fmla="*/ 466725 h 952500"/>
                  <a:gd name="connsiteX3" fmla="*/ 1304925 w 1304925"/>
                  <a:gd name="connsiteY3" fmla="*/ 952500 h 952500"/>
                  <a:gd name="connsiteX0" fmla="*/ 0 w 1304925"/>
                  <a:gd name="connsiteY0" fmla="*/ 0 h 952500"/>
                  <a:gd name="connsiteX1" fmla="*/ 295276 w 1304925"/>
                  <a:gd name="connsiteY1" fmla="*/ 500063 h 952500"/>
                  <a:gd name="connsiteX2" fmla="*/ 1304925 w 1304925"/>
                  <a:gd name="connsiteY2" fmla="*/ 952500 h 952500"/>
                  <a:gd name="connsiteX0" fmla="*/ 0 w 1304925"/>
                  <a:gd name="connsiteY0" fmla="*/ 0 h 978711"/>
                  <a:gd name="connsiteX1" fmla="*/ 595313 w 1304925"/>
                  <a:gd name="connsiteY1" fmla="*/ 919163 h 978711"/>
                  <a:gd name="connsiteX2" fmla="*/ 1304925 w 1304925"/>
                  <a:gd name="connsiteY2" fmla="*/ 952500 h 978711"/>
                  <a:gd name="connsiteX0" fmla="*/ 0 w 1190625"/>
                  <a:gd name="connsiteY0" fmla="*/ 0 h 939318"/>
                  <a:gd name="connsiteX1" fmla="*/ 595313 w 1190625"/>
                  <a:gd name="connsiteY1" fmla="*/ 919163 h 939318"/>
                  <a:gd name="connsiteX2" fmla="*/ 1190625 w 1190625"/>
                  <a:gd name="connsiteY2" fmla="*/ 338138 h 939318"/>
                  <a:gd name="connsiteX0" fmla="*/ 0 w 1190625"/>
                  <a:gd name="connsiteY0" fmla="*/ 0 h 949678"/>
                  <a:gd name="connsiteX1" fmla="*/ 595313 w 1190625"/>
                  <a:gd name="connsiteY1" fmla="*/ 919163 h 949678"/>
                  <a:gd name="connsiteX2" fmla="*/ 1190625 w 1190625"/>
                  <a:gd name="connsiteY2" fmla="*/ 338138 h 949678"/>
                  <a:gd name="connsiteX0" fmla="*/ 0 w 1190625"/>
                  <a:gd name="connsiteY0" fmla="*/ 0 h 922028"/>
                  <a:gd name="connsiteX1" fmla="*/ 595313 w 1190625"/>
                  <a:gd name="connsiteY1" fmla="*/ 919163 h 922028"/>
                  <a:gd name="connsiteX2" fmla="*/ 1190625 w 1190625"/>
                  <a:gd name="connsiteY2" fmla="*/ 338138 h 922028"/>
                  <a:gd name="connsiteX0" fmla="*/ 0 w 1190625"/>
                  <a:gd name="connsiteY0" fmla="*/ 0 h 922028"/>
                  <a:gd name="connsiteX1" fmla="*/ 595313 w 1190625"/>
                  <a:gd name="connsiteY1" fmla="*/ 919163 h 922028"/>
                  <a:gd name="connsiteX2" fmla="*/ 1190625 w 1190625"/>
                  <a:gd name="connsiteY2" fmla="*/ 338138 h 922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0625" h="922028">
                    <a:moveTo>
                      <a:pt x="0" y="0"/>
                    </a:moveTo>
                    <a:cubicBezTo>
                      <a:pt x="112712" y="285749"/>
                      <a:pt x="377825" y="881063"/>
                      <a:pt x="595313" y="919163"/>
                    </a:cubicBezTo>
                    <a:cubicBezTo>
                      <a:pt x="865187" y="958850"/>
                      <a:pt x="1075532" y="577255"/>
                      <a:pt x="1190625" y="338138"/>
                    </a:cubicBezTo>
                  </a:path>
                </a:pathLst>
              </a:cu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>
                <a:extLst>
                  <a:ext uri="{FF2B5EF4-FFF2-40B4-BE49-F238E27FC236}">
                    <a16:creationId xmlns:a16="http://schemas.microsoft.com/office/drawing/2014/main" id="{A1444AFC-B47A-0D75-3214-2E500D918744}"/>
                  </a:ext>
                </a:extLst>
              </p:cNvPr>
              <p:cNvSpPr/>
              <p:nvPr/>
            </p:nvSpPr>
            <p:spPr>
              <a:xfrm>
                <a:off x="3968325" y="2332424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>
                <a:extLst>
                  <a:ext uri="{FF2B5EF4-FFF2-40B4-BE49-F238E27FC236}">
                    <a16:creationId xmlns:a16="http://schemas.microsoft.com/office/drawing/2014/main" id="{6EFACA3E-7DA0-E445-EC27-40B0BE7A5D2E}"/>
                  </a:ext>
                </a:extLst>
              </p:cNvPr>
              <p:cNvSpPr/>
              <p:nvPr/>
            </p:nvSpPr>
            <p:spPr>
              <a:xfrm>
                <a:off x="3767645" y="1970297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>
                <a:extLst>
                  <a:ext uri="{FF2B5EF4-FFF2-40B4-BE49-F238E27FC236}">
                    <a16:creationId xmlns:a16="http://schemas.microsoft.com/office/drawing/2014/main" id="{0BAB5AD0-CF8A-4815-0561-2BD3B387114D}"/>
                  </a:ext>
                </a:extLst>
              </p:cNvPr>
              <p:cNvSpPr/>
              <p:nvPr/>
            </p:nvSpPr>
            <p:spPr>
              <a:xfrm>
                <a:off x="4632377" y="1981042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>
                <a:extLst>
                  <a:ext uri="{FF2B5EF4-FFF2-40B4-BE49-F238E27FC236}">
                    <a16:creationId xmlns:a16="http://schemas.microsoft.com/office/drawing/2014/main" id="{0CD77561-0FB7-2481-6228-816B9C4AFB1E}"/>
                  </a:ext>
                </a:extLst>
              </p:cNvPr>
              <p:cNvSpPr/>
              <p:nvPr/>
            </p:nvSpPr>
            <p:spPr>
              <a:xfrm>
                <a:off x="3817251" y="2115020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>
                <a:extLst>
                  <a:ext uri="{FF2B5EF4-FFF2-40B4-BE49-F238E27FC236}">
                    <a16:creationId xmlns:a16="http://schemas.microsoft.com/office/drawing/2014/main" id="{9159A414-0375-ADEC-0992-15ED3B4607CB}"/>
                  </a:ext>
                </a:extLst>
              </p:cNvPr>
              <p:cNvSpPr/>
              <p:nvPr/>
            </p:nvSpPr>
            <p:spPr>
              <a:xfrm>
                <a:off x="4551276" y="2317163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1CDA42CF-A569-B827-81DD-E9644E9C170F}"/>
                  </a:ext>
                </a:extLst>
              </p:cNvPr>
              <p:cNvSpPr/>
              <p:nvPr/>
            </p:nvSpPr>
            <p:spPr>
              <a:xfrm>
                <a:off x="4083129" y="2406410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1774D246-960E-58CE-BA4E-785D9B4EABBC}"/>
                  </a:ext>
                </a:extLst>
              </p:cNvPr>
              <p:cNvSpPr/>
              <p:nvPr/>
            </p:nvSpPr>
            <p:spPr>
              <a:xfrm>
                <a:off x="3637521" y="1848661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A4E4060C-160B-27C9-009E-168B3F7D9022}"/>
                  </a:ext>
                </a:extLst>
              </p:cNvPr>
              <p:cNvSpPr/>
              <p:nvPr/>
            </p:nvSpPr>
            <p:spPr>
              <a:xfrm>
                <a:off x="3742717" y="1703938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A6DF8DE9-B942-AFB4-0AED-99A0CF333CB0}"/>
                  </a:ext>
                </a:extLst>
              </p:cNvPr>
              <p:cNvSpPr/>
              <p:nvPr/>
            </p:nvSpPr>
            <p:spPr>
              <a:xfrm>
                <a:off x="3864966" y="2035290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53A11D9B-BB72-38C3-BEB6-CBEFB4FFA091}"/>
                  </a:ext>
                </a:extLst>
              </p:cNvPr>
              <p:cNvSpPr/>
              <p:nvPr/>
            </p:nvSpPr>
            <p:spPr>
              <a:xfrm>
                <a:off x="3792323" y="1848661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EA401395-B478-CB41-583A-925333E2C79A}"/>
                  </a:ext>
                </a:extLst>
              </p:cNvPr>
              <p:cNvSpPr/>
              <p:nvPr/>
            </p:nvSpPr>
            <p:spPr>
              <a:xfrm>
                <a:off x="4254176" y="2408195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4245D46A-EAF1-1463-0892-0D7E9F9A04D3}"/>
                  </a:ext>
                </a:extLst>
              </p:cNvPr>
              <p:cNvSpPr/>
              <p:nvPr/>
            </p:nvSpPr>
            <p:spPr>
              <a:xfrm>
                <a:off x="4727538" y="1796368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623BC082-E049-CA59-59CC-7A23475AC342}"/>
                  </a:ext>
                </a:extLst>
              </p:cNvPr>
              <p:cNvSpPr/>
              <p:nvPr/>
            </p:nvSpPr>
            <p:spPr>
              <a:xfrm>
                <a:off x="4384162" y="2324627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DAF2EB1F-6C9E-0E11-3648-CB8E2D1AECE7}"/>
                  </a:ext>
                </a:extLst>
              </p:cNvPr>
              <p:cNvSpPr/>
              <p:nvPr/>
            </p:nvSpPr>
            <p:spPr>
              <a:xfrm>
                <a:off x="4638987" y="2111839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50B09859-F67C-4912-4113-F755F90EB3B0}"/>
                  </a:ext>
                </a:extLst>
              </p:cNvPr>
              <p:cNvSpPr/>
              <p:nvPr/>
            </p:nvSpPr>
            <p:spPr>
              <a:xfrm>
                <a:off x="4523749" y="2085020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11879542-2312-3044-30FB-06DEB8B67B6A}"/>
                  </a:ext>
                </a:extLst>
              </p:cNvPr>
              <p:cNvSpPr/>
              <p:nvPr/>
            </p:nvSpPr>
            <p:spPr>
              <a:xfrm>
                <a:off x="3643949" y="1616340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B503981F-72EE-D336-C32C-4E5474B20FE2}"/>
                  </a:ext>
                </a:extLst>
              </p:cNvPr>
              <p:cNvSpPr/>
              <p:nvPr/>
            </p:nvSpPr>
            <p:spPr>
              <a:xfrm>
                <a:off x="3976803" y="2205325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C2ACA551-76DD-AA7D-AE49-18C965129764}"/>
                  </a:ext>
                </a:extLst>
              </p:cNvPr>
              <p:cNvSpPr/>
              <p:nvPr/>
            </p:nvSpPr>
            <p:spPr>
              <a:xfrm>
                <a:off x="4809659" y="1925658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1C3E841C-8907-C11B-A3A9-C50F082876AD}"/>
                  </a:ext>
                </a:extLst>
              </p:cNvPr>
              <p:cNvSpPr/>
              <p:nvPr/>
            </p:nvSpPr>
            <p:spPr>
              <a:xfrm>
                <a:off x="4340875" y="2448513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E234625D-2F73-453A-B9F7-5E661DCF8496}"/>
                  </a:ext>
                </a:extLst>
              </p:cNvPr>
              <p:cNvSpPr/>
              <p:nvPr/>
            </p:nvSpPr>
            <p:spPr>
              <a:xfrm>
                <a:off x="4599258" y="2057008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50" name="组合 449">
            <a:extLst>
              <a:ext uri="{FF2B5EF4-FFF2-40B4-BE49-F238E27FC236}">
                <a16:creationId xmlns:a16="http://schemas.microsoft.com/office/drawing/2014/main" id="{E5B84A05-A751-2872-5402-7B2E75815D70}"/>
              </a:ext>
            </a:extLst>
          </p:cNvPr>
          <p:cNvGrpSpPr/>
          <p:nvPr/>
        </p:nvGrpSpPr>
        <p:grpSpPr>
          <a:xfrm>
            <a:off x="6238745" y="1843754"/>
            <a:ext cx="2731458" cy="3697501"/>
            <a:chOff x="6212641" y="1843754"/>
            <a:chExt cx="2731458" cy="3697501"/>
          </a:xfrm>
        </p:grpSpPr>
        <p:sp>
          <p:nvSpPr>
            <p:cNvPr id="291" name="矩形 290">
              <a:extLst>
                <a:ext uri="{FF2B5EF4-FFF2-40B4-BE49-F238E27FC236}">
                  <a16:creationId xmlns:a16="http://schemas.microsoft.com/office/drawing/2014/main" id="{184EFDB8-C10E-0D98-D462-287454B7A811}"/>
                </a:ext>
              </a:extLst>
            </p:cNvPr>
            <p:cNvSpPr/>
            <p:nvPr/>
          </p:nvSpPr>
          <p:spPr>
            <a:xfrm>
              <a:off x="6212641" y="1843754"/>
              <a:ext cx="2731458" cy="3697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2" name="文本框 45">
              <a:extLst>
                <a:ext uri="{FF2B5EF4-FFF2-40B4-BE49-F238E27FC236}">
                  <a16:creationId xmlns:a16="http://schemas.microsoft.com/office/drawing/2014/main" id="{CC5EE64A-9C06-3EDE-F523-509F7917F62A}"/>
                </a:ext>
              </a:extLst>
            </p:cNvPr>
            <p:cNvSpPr txBox="1"/>
            <p:nvPr/>
          </p:nvSpPr>
          <p:spPr>
            <a:xfrm>
              <a:off x="7023618" y="1936993"/>
              <a:ext cx="1109505" cy="315459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Segoe UI Light"/>
                </a:rPr>
                <a:t>聚类模型</a:t>
              </a:r>
            </a:p>
          </p:txBody>
        </p:sp>
        <p:sp>
          <p:nvSpPr>
            <p:cNvPr id="293" name="文本框 292">
              <a:extLst>
                <a:ext uri="{FF2B5EF4-FFF2-40B4-BE49-F238E27FC236}">
                  <a16:creationId xmlns:a16="http://schemas.microsoft.com/office/drawing/2014/main" id="{E04E1239-BA21-208A-175C-5850A69BD84F}"/>
                </a:ext>
              </a:extLst>
            </p:cNvPr>
            <p:cNvSpPr txBox="1"/>
            <p:nvPr/>
          </p:nvSpPr>
          <p:spPr>
            <a:xfrm>
              <a:off x="6767891" y="2337258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“自动辨别标签”</a:t>
              </a:r>
            </a:p>
          </p:txBody>
        </p:sp>
        <p:sp>
          <p:nvSpPr>
            <p:cNvPr id="294" name="文本占位符 3">
              <a:extLst>
                <a:ext uri="{FF2B5EF4-FFF2-40B4-BE49-F238E27FC236}">
                  <a16:creationId xmlns:a16="http://schemas.microsoft.com/office/drawing/2014/main" id="{62F7D80F-747B-16AE-EEBF-4A8AC27B3291}"/>
                </a:ext>
              </a:extLst>
            </p:cNvPr>
            <p:cNvSpPr txBox="1">
              <a:spLocks/>
            </p:cNvSpPr>
            <p:nvPr/>
          </p:nvSpPr>
          <p:spPr>
            <a:xfrm>
              <a:off x="6212641" y="4334300"/>
              <a:ext cx="2731458" cy="11239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CN" altLang="en-US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数据集中没有目标，需辨别标签</a:t>
              </a:r>
              <a:endParaRPr lang="en-US" altLang="zh-CN" sz="12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</a:pPr>
              <a:r>
                <a:rPr lang="en-US" altLang="zh-CN" sz="1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zh-CN" altLang="en-US" sz="1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分布成簇</a:t>
              </a:r>
              <a:endPara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同一簇内的 </a:t>
              </a:r>
              <a:r>
                <a:rPr lang="en-US" altLang="zh-CN" sz="1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划分为相同的标签 </a:t>
              </a:r>
              <a:r>
                <a:rPr lang="en-US" altLang="zh-CN" sz="1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Y</a:t>
              </a:r>
            </a:p>
          </p:txBody>
        </p:sp>
        <p:grpSp>
          <p:nvGrpSpPr>
            <p:cNvPr id="383" name="组合 382">
              <a:extLst>
                <a:ext uri="{FF2B5EF4-FFF2-40B4-BE49-F238E27FC236}">
                  <a16:creationId xmlns:a16="http://schemas.microsoft.com/office/drawing/2014/main" id="{55472BA6-21C1-D95C-F8DE-04A0655FF16A}"/>
                </a:ext>
              </a:extLst>
            </p:cNvPr>
            <p:cNvGrpSpPr/>
            <p:nvPr/>
          </p:nvGrpSpPr>
          <p:grpSpPr>
            <a:xfrm>
              <a:off x="6966978" y="3169562"/>
              <a:ext cx="1177269" cy="789863"/>
              <a:chOff x="5571829" y="1666171"/>
              <a:chExt cx="1177269" cy="789863"/>
            </a:xfrm>
          </p:grpSpPr>
          <p:sp>
            <p:nvSpPr>
              <p:cNvPr id="384" name="椭圆 383">
                <a:extLst>
                  <a:ext uri="{FF2B5EF4-FFF2-40B4-BE49-F238E27FC236}">
                    <a16:creationId xmlns:a16="http://schemas.microsoft.com/office/drawing/2014/main" id="{396D9CEA-5288-84E8-BCA4-B644BDE7DC91}"/>
                  </a:ext>
                </a:extLst>
              </p:cNvPr>
              <p:cNvSpPr/>
              <p:nvPr/>
            </p:nvSpPr>
            <p:spPr>
              <a:xfrm>
                <a:off x="5591212" y="2036797"/>
                <a:ext cx="82121" cy="8212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椭圆 384">
                <a:extLst>
                  <a:ext uri="{FF2B5EF4-FFF2-40B4-BE49-F238E27FC236}">
                    <a16:creationId xmlns:a16="http://schemas.microsoft.com/office/drawing/2014/main" id="{B27E9B3E-59DE-2399-6C22-94A3B9A2821D}"/>
                  </a:ext>
                </a:extLst>
              </p:cNvPr>
              <p:cNvSpPr/>
              <p:nvPr/>
            </p:nvSpPr>
            <p:spPr>
              <a:xfrm>
                <a:off x="5825746" y="2049268"/>
                <a:ext cx="82121" cy="8212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椭圆 385">
                <a:extLst>
                  <a:ext uri="{FF2B5EF4-FFF2-40B4-BE49-F238E27FC236}">
                    <a16:creationId xmlns:a16="http://schemas.microsoft.com/office/drawing/2014/main" id="{A093E34C-694B-4E9C-6578-FBBED3FFBF07}"/>
                  </a:ext>
                </a:extLst>
              </p:cNvPr>
              <p:cNvSpPr/>
              <p:nvPr/>
            </p:nvSpPr>
            <p:spPr>
              <a:xfrm>
                <a:off x="5899933" y="2031576"/>
                <a:ext cx="82121" cy="8212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椭圆 386">
                <a:extLst>
                  <a:ext uri="{FF2B5EF4-FFF2-40B4-BE49-F238E27FC236}">
                    <a16:creationId xmlns:a16="http://schemas.microsoft.com/office/drawing/2014/main" id="{2B6E9DAB-E437-FBA1-5A77-1A3CE49ACB67}"/>
                  </a:ext>
                </a:extLst>
              </p:cNvPr>
              <p:cNvSpPr/>
              <p:nvPr/>
            </p:nvSpPr>
            <p:spPr>
              <a:xfrm>
                <a:off x="5811554" y="2101207"/>
                <a:ext cx="82121" cy="8212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8" name="椭圆 387">
                <a:extLst>
                  <a:ext uri="{FF2B5EF4-FFF2-40B4-BE49-F238E27FC236}">
                    <a16:creationId xmlns:a16="http://schemas.microsoft.com/office/drawing/2014/main" id="{B9502C70-2AC2-C667-DCC1-7165BEF928CD}"/>
                  </a:ext>
                </a:extLst>
              </p:cNvPr>
              <p:cNvSpPr/>
              <p:nvPr/>
            </p:nvSpPr>
            <p:spPr>
              <a:xfrm>
                <a:off x="5932784" y="2156509"/>
                <a:ext cx="82121" cy="8212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椭圆 388">
                <a:extLst>
                  <a:ext uri="{FF2B5EF4-FFF2-40B4-BE49-F238E27FC236}">
                    <a16:creationId xmlns:a16="http://schemas.microsoft.com/office/drawing/2014/main" id="{1FA51419-B6AE-2672-43BD-4EF25E31A7C8}"/>
                  </a:ext>
                </a:extLst>
              </p:cNvPr>
              <p:cNvSpPr/>
              <p:nvPr/>
            </p:nvSpPr>
            <p:spPr>
              <a:xfrm>
                <a:off x="5814021" y="1995737"/>
                <a:ext cx="82121" cy="8212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椭圆 389">
                <a:extLst>
                  <a:ext uri="{FF2B5EF4-FFF2-40B4-BE49-F238E27FC236}">
                    <a16:creationId xmlns:a16="http://schemas.microsoft.com/office/drawing/2014/main" id="{92211205-3806-E7B1-EF99-0CDFB47DE91F}"/>
                  </a:ext>
                </a:extLst>
              </p:cNvPr>
              <p:cNvSpPr/>
              <p:nvPr/>
            </p:nvSpPr>
            <p:spPr>
              <a:xfrm>
                <a:off x="5571829" y="1813513"/>
                <a:ext cx="82121" cy="8212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椭圆 390">
                <a:extLst>
                  <a:ext uri="{FF2B5EF4-FFF2-40B4-BE49-F238E27FC236}">
                    <a16:creationId xmlns:a16="http://schemas.microsoft.com/office/drawing/2014/main" id="{F5DF6A19-C819-7799-1B78-097A625549F2}"/>
                  </a:ext>
                </a:extLst>
              </p:cNvPr>
              <p:cNvSpPr/>
              <p:nvPr/>
            </p:nvSpPr>
            <p:spPr>
              <a:xfrm>
                <a:off x="5804241" y="1911124"/>
                <a:ext cx="82121" cy="8212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椭圆 391">
                <a:extLst>
                  <a:ext uri="{FF2B5EF4-FFF2-40B4-BE49-F238E27FC236}">
                    <a16:creationId xmlns:a16="http://schemas.microsoft.com/office/drawing/2014/main" id="{196C8386-ED7C-22E4-E2CF-4D305DD7DBF4}"/>
                  </a:ext>
                </a:extLst>
              </p:cNvPr>
              <p:cNvSpPr/>
              <p:nvPr/>
            </p:nvSpPr>
            <p:spPr>
              <a:xfrm>
                <a:off x="5888717" y="1930965"/>
                <a:ext cx="82121" cy="8212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椭圆 392">
                <a:extLst>
                  <a:ext uri="{FF2B5EF4-FFF2-40B4-BE49-F238E27FC236}">
                    <a16:creationId xmlns:a16="http://schemas.microsoft.com/office/drawing/2014/main" id="{0AFB1804-8F84-2BA3-02E9-A7623E235252}"/>
                  </a:ext>
                </a:extLst>
              </p:cNvPr>
              <p:cNvSpPr/>
              <p:nvPr/>
            </p:nvSpPr>
            <p:spPr>
              <a:xfrm>
                <a:off x="5735434" y="1972026"/>
                <a:ext cx="82121" cy="8212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椭圆 393">
                <a:extLst>
                  <a:ext uri="{FF2B5EF4-FFF2-40B4-BE49-F238E27FC236}">
                    <a16:creationId xmlns:a16="http://schemas.microsoft.com/office/drawing/2014/main" id="{39C4CD3A-E4B5-69E6-280A-F22A2B25F4F4}"/>
                  </a:ext>
                </a:extLst>
              </p:cNvPr>
              <p:cNvSpPr/>
              <p:nvPr/>
            </p:nvSpPr>
            <p:spPr>
              <a:xfrm>
                <a:off x="5961398" y="1991174"/>
                <a:ext cx="82121" cy="8212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椭圆 394">
                <a:extLst>
                  <a:ext uri="{FF2B5EF4-FFF2-40B4-BE49-F238E27FC236}">
                    <a16:creationId xmlns:a16="http://schemas.microsoft.com/office/drawing/2014/main" id="{9DC3FC01-9462-2F76-4855-6EC6BAAD47D0}"/>
                  </a:ext>
                </a:extLst>
              </p:cNvPr>
              <p:cNvSpPr/>
              <p:nvPr/>
            </p:nvSpPr>
            <p:spPr>
              <a:xfrm>
                <a:off x="5929777" y="1765477"/>
                <a:ext cx="82121" cy="8212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椭圆 395">
                <a:extLst>
                  <a:ext uri="{FF2B5EF4-FFF2-40B4-BE49-F238E27FC236}">
                    <a16:creationId xmlns:a16="http://schemas.microsoft.com/office/drawing/2014/main" id="{0150FF8F-DC85-C583-5B31-545994ADBA6D}"/>
                  </a:ext>
                </a:extLst>
              </p:cNvPr>
              <p:cNvSpPr/>
              <p:nvPr/>
            </p:nvSpPr>
            <p:spPr>
              <a:xfrm>
                <a:off x="5654254" y="2228301"/>
                <a:ext cx="82121" cy="8212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椭圆 396">
                <a:extLst>
                  <a:ext uri="{FF2B5EF4-FFF2-40B4-BE49-F238E27FC236}">
                    <a16:creationId xmlns:a16="http://schemas.microsoft.com/office/drawing/2014/main" id="{4E1BCA06-DB1B-8DF4-8907-B4BEA291E0A2}"/>
                  </a:ext>
                </a:extLst>
              </p:cNvPr>
              <p:cNvSpPr/>
              <p:nvPr/>
            </p:nvSpPr>
            <p:spPr>
              <a:xfrm>
                <a:off x="6137449" y="1957622"/>
                <a:ext cx="82121" cy="8212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椭圆 397">
                <a:extLst>
                  <a:ext uri="{FF2B5EF4-FFF2-40B4-BE49-F238E27FC236}">
                    <a16:creationId xmlns:a16="http://schemas.microsoft.com/office/drawing/2014/main" id="{A77145F8-1506-553E-B42F-EBFA30E1599D}"/>
                  </a:ext>
                </a:extLst>
              </p:cNvPr>
              <p:cNvSpPr/>
              <p:nvPr/>
            </p:nvSpPr>
            <p:spPr>
              <a:xfrm>
                <a:off x="6048307" y="2058153"/>
                <a:ext cx="82121" cy="8212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79F2035D-18B7-6176-740D-0D76CBFAB67C}"/>
                  </a:ext>
                </a:extLst>
              </p:cNvPr>
              <p:cNvSpPr/>
              <p:nvPr/>
            </p:nvSpPr>
            <p:spPr>
              <a:xfrm>
                <a:off x="5802525" y="2373913"/>
                <a:ext cx="82121" cy="8212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D598A834-756E-9754-91D8-FBD5254D647B}"/>
                  </a:ext>
                </a:extLst>
              </p:cNvPr>
              <p:cNvSpPr/>
              <p:nvPr/>
            </p:nvSpPr>
            <p:spPr>
              <a:xfrm>
                <a:off x="5891830" y="2267941"/>
                <a:ext cx="82121" cy="8212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6BF65A17-7D73-BAD0-0DB3-7098DE8935CB}"/>
                  </a:ext>
                </a:extLst>
              </p:cNvPr>
              <p:cNvSpPr/>
              <p:nvPr/>
            </p:nvSpPr>
            <p:spPr>
              <a:xfrm>
                <a:off x="5805708" y="2199174"/>
                <a:ext cx="82121" cy="8212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1CD5AD31-6033-45E6-823E-2A00A5F38EAC}"/>
                  </a:ext>
                </a:extLst>
              </p:cNvPr>
              <p:cNvSpPr/>
              <p:nvPr/>
            </p:nvSpPr>
            <p:spPr>
              <a:xfrm>
                <a:off x="6611485" y="1850038"/>
                <a:ext cx="82121" cy="8212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AEA3DFE1-0D7C-9456-1203-9B99429C9943}"/>
                  </a:ext>
                </a:extLst>
              </p:cNvPr>
              <p:cNvSpPr/>
              <p:nvPr/>
            </p:nvSpPr>
            <p:spPr>
              <a:xfrm>
                <a:off x="6553236" y="1854918"/>
                <a:ext cx="82121" cy="8212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1B944190-FB46-BDEA-4041-C466C9CF780E}"/>
                  </a:ext>
                </a:extLst>
              </p:cNvPr>
              <p:cNvSpPr/>
              <p:nvPr/>
            </p:nvSpPr>
            <p:spPr>
              <a:xfrm>
                <a:off x="6561830" y="1788017"/>
                <a:ext cx="82121" cy="8212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2A0CB391-F651-AAB2-2622-223F4E0DB139}"/>
                  </a:ext>
                </a:extLst>
              </p:cNvPr>
              <p:cNvSpPr/>
              <p:nvPr/>
            </p:nvSpPr>
            <p:spPr>
              <a:xfrm>
                <a:off x="6650629" y="1949455"/>
                <a:ext cx="82121" cy="8212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5215F89F-857A-D864-5584-46EEEAE4B92E}"/>
                  </a:ext>
                </a:extLst>
              </p:cNvPr>
              <p:cNvSpPr/>
              <p:nvPr/>
            </p:nvSpPr>
            <p:spPr>
              <a:xfrm>
                <a:off x="6666977" y="1795399"/>
                <a:ext cx="82121" cy="8212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07941C0A-EB25-2CB5-B912-093D65177DC5}"/>
                  </a:ext>
                </a:extLst>
              </p:cNvPr>
              <p:cNvSpPr/>
              <p:nvPr/>
            </p:nvSpPr>
            <p:spPr>
              <a:xfrm>
                <a:off x="6528743" y="1721538"/>
                <a:ext cx="82121" cy="8212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80D9C6CC-6D60-5C77-FC7C-474952012D89}"/>
                  </a:ext>
                </a:extLst>
              </p:cNvPr>
              <p:cNvSpPr/>
              <p:nvPr/>
            </p:nvSpPr>
            <p:spPr>
              <a:xfrm>
                <a:off x="6486514" y="1965230"/>
                <a:ext cx="82121" cy="8212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1B21D65C-1A59-9CBA-9041-37D12BB818C7}"/>
                  </a:ext>
                </a:extLst>
              </p:cNvPr>
              <p:cNvSpPr/>
              <p:nvPr/>
            </p:nvSpPr>
            <p:spPr>
              <a:xfrm>
                <a:off x="6430054" y="1829122"/>
                <a:ext cx="82121" cy="8212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D206C117-0D77-594A-4D8C-A887550BDD3D}"/>
                  </a:ext>
                </a:extLst>
              </p:cNvPr>
              <p:cNvSpPr/>
              <p:nvPr/>
            </p:nvSpPr>
            <p:spPr>
              <a:xfrm>
                <a:off x="6652546" y="1666171"/>
                <a:ext cx="82121" cy="8212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6071B432-5685-D58D-7EA1-75A8885A95A7}"/>
                  </a:ext>
                </a:extLst>
              </p:cNvPr>
              <p:cNvSpPr/>
              <p:nvPr/>
            </p:nvSpPr>
            <p:spPr>
              <a:xfrm>
                <a:off x="6570424" y="1917853"/>
                <a:ext cx="82121" cy="8212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4" name="文本框 413">
              <a:extLst>
                <a:ext uri="{FF2B5EF4-FFF2-40B4-BE49-F238E27FC236}">
                  <a16:creationId xmlns:a16="http://schemas.microsoft.com/office/drawing/2014/main" id="{91848BC6-6705-89E4-431F-6E7DE4AED2FD}"/>
                </a:ext>
              </a:extLst>
            </p:cNvPr>
            <p:cNvSpPr txBox="1"/>
            <p:nvPr/>
          </p:nvSpPr>
          <p:spPr>
            <a:xfrm>
              <a:off x="6533327" y="2911367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标签</a:t>
              </a:r>
              <a:r>
                <a:rPr lang="en-US" altLang="zh-CN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15" name="文本框 414">
              <a:extLst>
                <a:ext uri="{FF2B5EF4-FFF2-40B4-BE49-F238E27FC236}">
                  <a16:creationId xmlns:a16="http://schemas.microsoft.com/office/drawing/2014/main" id="{989E04BA-7A6A-8668-757F-A44C3E5EFA0E}"/>
                </a:ext>
              </a:extLst>
            </p:cNvPr>
            <p:cNvSpPr txBox="1"/>
            <p:nvPr/>
          </p:nvSpPr>
          <p:spPr>
            <a:xfrm>
              <a:off x="7928168" y="3652469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标签</a:t>
              </a:r>
              <a:r>
                <a:rPr lang="en-US" altLang="zh-CN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9" name="组合 448">
            <a:extLst>
              <a:ext uri="{FF2B5EF4-FFF2-40B4-BE49-F238E27FC236}">
                <a16:creationId xmlns:a16="http://schemas.microsoft.com/office/drawing/2014/main" id="{334289E5-89EE-93F9-E6EF-A5D7083BCE96}"/>
              </a:ext>
            </a:extLst>
          </p:cNvPr>
          <p:cNvGrpSpPr/>
          <p:nvPr/>
        </p:nvGrpSpPr>
        <p:grpSpPr>
          <a:xfrm>
            <a:off x="9259564" y="1838959"/>
            <a:ext cx="2731458" cy="3697501"/>
            <a:chOff x="9229084" y="1838959"/>
            <a:chExt cx="2731458" cy="3697501"/>
          </a:xfrm>
        </p:grpSpPr>
        <p:sp>
          <p:nvSpPr>
            <p:cNvPr id="321" name="矩形 320">
              <a:extLst>
                <a:ext uri="{FF2B5EF4-FFF2-40B4-BE49-F238E27FC236}">
                  <a16:creationId xmlns:a16="http://schemas.microsoft.com/office/drawing/2014/main" id="{790EC12D-2F34-ADC1-C28E-FC9DF4040ABB}"/>
                </a:ext>
              </a:extLst>
            </p:cNvPr>
            <p:cNvSpPr/>
            <p:nvPr/>
          </p:nvSpPr>
          <p:spPr>
            <a:xfrm>
              <a:off x="9229084" y="1838959"/>
              <a:ext cx="2731458" cy="3697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文本框 45">
              <a:extLst>
                <a:ext uri="{FF2B5EF4-FFF2-40B4-BE49-F238E27FC236}">
                  <a16:creationId xmlns:a16="http://schemas.microsoft.com/office/drawing/2014/main" id="{1DAF51D4-752A-9800-D5FA-53CBD5F24BA1}"/>
                </a:ext>
              </a:extLst>
            </p:cNvPr>
            <p:cNvSpPr txBox="1"/>
            <p:nvPr/>
          </p:nvSpPr>
          <p:spPr>
            <a:xfrm>
              <a:off x="10040061" y="1932198"/>
              <a:ext cx="1109505" cy="315459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kumimoji="1"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Segoe UI Light"/>
                </a:rPr>
                <a:t>降维模型</a:t>
              </a:r>
            </a:p>
          </p:txBody>
        </p:sp>
        <p:sp>
          <p:nvSpPr>
            <p:cNvPr id="323" name="文本框 322">
              <a:extLst>
                <a:ext uri="{FF2B5EF4-FFF2-40B4-BE49-F238E27FC236}">
                  <a16:creationId xmlns:a16="http://schemas.microsoft.com/office/drawing/2014/main" id="{EE96183F-66D8-FB5A-6476-89C5134B9A9C}"/>
                </a:ext>
              </a:extLst>
            </p:cNvPr>
            <p:cNvSpPr txBox="1"/>
            <p:nvPr/>
          </p:nvSpPr>
          <p:spPr>
            <a:xfrm>
              <a:off x="9784334" y="2332463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C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“简化变量集合”</a:t>
              </a:r>
            </a:p>
          </p:txBody>
        </p:sp>
        <p:sp>
          <p:nvSpPr>
            <p:cNvPr id="324" name="文本占位符 3">
              <a:extLst>
                <a:ext uri="{FF2B5EF4-FFF2-40B4-BE49-F238E27FC236}">
                  <a16:creationId xmlns:a16="http://schemas.microsoft.com/office/drawing/2014/main" id="{1C27814A-E138-61A8-7B49-FD39AA52766D}"/>
                </a:ext>
              </a:extLst>
            </p:cNvPr>
            <p:cNvSpPr txBox="1">
              <a:spLocks/>
            </p:cNvSpPr>
            <p:nvPr/>
          </p:nvSpPr>
          <p:spPr>
            <a:xfrm>
              <a:off x="9585622" y="4329505"/>
              <a:ext cx="2276177" cy="11239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CN" altLang="en-US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数据集中没有目标</a:t>
              </a:r>
              <a:endParaRPr lang="en-US" altLang="zh-CN" sz="12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</a:pPr>
              <a:r>
                <a:rPr lang="en-US" altLang="zh-CN" sz="1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zh-CN" altLang="en-US" sz="1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分布不一定成簇</a:t>
              </a:r>
              <a:endPara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</a:pPr>
              <a:r>
                <a:rPr lang="en-US" altLang="zh-CN" sz="1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 </a:t>
              </a:r>
              <a:r>
                <a:rPr lang="zh-CN" altLang="en-US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数据压缩，保留主要矛盾</a:t>
              </a:r>
              <a:endPara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19" name="组合 418">
              <a:extLst>
                <a:ext uri="{FF2B5EF4-FFF2-40B4-BE49-F238E27FC236}">
                  <a16:creationId xmlns:a16="http://schemas.microsoft.com/office/drawing/2014/main" id="{306782B4-BFAD-30D6-7D6D-267929216D6F}"/>
                </a:ext>
              </a:extLst>
            </p:cNvPr>
            <p:cNvGrpSpPr/>
            <p:nvPr/>
          </p:nvGrpSpPr>
          <p:grpSpPr>
            <a:xfrm>
              <a:off x="10185857" y="3031671"/>
              <a:ext cx="830601" cy="1038142"/>
              <a:chOff x="7768094" y="1546225"/>
              <a:chExt cx="830601" cy="1038142"/>
            </a:xfrm>
          </p:grpSpPr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60421809-864C-303B-526D-489C6E106F5C}"/>
                  </a:ext>
                </a:extLst>
              </p:cNvPr>
              <p:cNvSpPr/>
              <p:nvPr/>
            </p:nvSpPr>
            <p:spPr>
              <a:xfrm>
                <a:off x="8177222" y="2273341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3" name="椭圆 422">
                <a:extLst>
                  <a:ext uri="{FF2B5EF4-FFF2-40B4-BE49-F238E27FC236}">
                    <a16:creationId xmlns:a16="http://schemas.microsoft.com/office/drawing/2014/main" id="{42674A88-45B8-0F8C-4721-BCA5D677A75E}"/>
                  </a:ext>
                </a:extLst>
              </p:cNvPr>
              <p:cNvSpPr/>
              <p:nvPr/>
            </p:nvSpPr>
            <p:spPr>
              <a:xfrm>
                <a:off x="8061975" y="2029274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4" name="椭圆 423">
                <a:extLst>
                  <a:ext uri="{FF2B5EF4-FFF2-40B4-BE49-F238E27FC236}">
                    <a16:creationId xmlns:a16="http://schemas.microsoft.com/office/drawing/2014/main" id="{9673D7CE-6D7D-4DF0-5822-F7EAFCA09C5A}"/>
                  </a:ext>
                </a:extLst>
              </p:cNvPr>
              <p:cNvSpPr/>
              <p:nvPr/>
            </p:nvSpPr>
            <p:spPr>
              <a:xfrm>
                <a:off x="8136162" y="2011582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5" name="椭圆 424">
                <a:extLst>
                  <a:ext uri="{FF2B5EF4-FFF2-40B4-BE49-F238E27FC236}">
                    <a16:creationId xmlns:a16="http://schemas.microsoft.com/office/drawing/2014/main" id="{D2CA0AFC-7D4C-C822-5975-69365EF84384}"/>
                  </a:ext>
                </a:extLst>
              </p:cNvPr>
              <p:cNvSpPr/>
              <p:nvPr/>
            </p:nvSpPr>
            <p:spPr>
              <a:xfrm>
                <a:off x="8047783" y="2081213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椭圆 425">
                <a:extLst>
                  <a:ext uri="{FF2B5EF4-FFF2-40B4-BE49-F238E27FC236}">
                    <a16:creationId xmlns:a16="http://schemas.microsoft.com/office/drawing/2014/main" id="{0701C26C-A58F-0975-6AD3-CD58D79DB27E}"/>
                  </a:ext>
                </a:extLst>
              </p:cNvPr>
              <p:cNvSpPr/>
              <p:nvPr/>
            </p:nvSpPr>
            <p:spPr>
              <a:xfrm>
                <a:off x="8121565" y="2106832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椭圆 426">
                <a:extLst>
                  <a:ext uri="{FF2B5EF4-FFF2-40B4-BE49-F238E27FC236}">
                    <a16:creationId xmlns:a16="http://schemas.microsoft.com/office/drawing/2014/main" id="{27B9ED7A-A983-96DF-EF42-592928C22FC5}"/>
                  </a:ext>
                </a:extLst>
              </p:cNvPr>
              <p:cNvSpPr/>
              <p:nvPr/>
            </p:nvSpPr>
            <p:spPr>
              <a:xfrm>
                <a:off x="8050250" y="1975743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椭圆 427">
                <a:extLst>
                  <a:ext uri="{FF2B5EF4-FFF2-40B4-BE49-F238E27FC236}">
                    <a16:creationId xmlns:a16="http://schemas.microsoft.com/office/drawing/2014/main" id="{224526C5-8B8D-F0D3-B73F-E8852209AC32}"/>
                  </a:ext>
                </a:extLst>
              </p:cNvPr>
              <p:cNvSpPr/>
              <p:nvPr/>
            </p:nvSpPr>
            <p:spPr>
              <a:xfrm>
                <a:off x="8237168" y="1883554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9" name="椭圆 428">
                <a:extLst>
                  <a:ext uri="{FF2B5EF4-FFF2-40B4-BE49-F238E27FC236}">
                    <a16:creationId xmlns:a16="http://schemas.microsoft.com/office/drawing/2014/main" id="{54EDCBA5-985E-6DB8-54EE-F6A5A7BD9574}"/>
                  </a:ext>
                </a:extLst>
              </p:cNvPr>
              <p:cNvSpPr/>
              <p:nvPr/>
            </p:nvSpPr>
            <p:spPr>
              <a:xfrm>
                <a:off x="8040470" y="1891130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椭圆 429">
                <a:extLst>
                  <a:ext uri="{FF2B5EF4-FFF2-40B4-BE49-F238E27FC236}">
                    <a16:creationId xmlns:a16="http://schemas.microsoft.com/office/drawing/2014/main" id="{C5840A8D-EC7E-D679-1D2C-AD6C7E79103B}"/>
                  </a:ext>
                </a:extLst>
              </p:cNvPr>
              <p:cNvSpPr/>
              <p:nvPr/>
            </p:nvSpPr>
            <p:spPr>
              <a:xfrm>
                <a:off x="8124946" y="1910971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1" name="椭圆 430">
                <a:extLst>
                  <a:ext uri="{FF2B5EF4-FFF2-40B4-BE49-F238E27FC236}">
                    <a16:creationId xmlns:a16="http://schemas.microsoft.com/office/drawing/2014/main" id="{2320E5E6-2F44-1478-CBAD-0A5B09C096BB}"/>
                  </a:ext>
                </a:extLst>
              </p:cNvPr>
              <p:cNvSpPr/>
              <p:nvPr/>
            </p:nvSpPr>
            <p:spPr>
              <a:xfrm>
                <a:off x="7971663" y="1952032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椭圆 431">
                <a:extLst>
                  <a:ext uri="{FF2B5EF4-FFF2-40B4-BE49-F238E27FC236}">
                    <a16:creationId xmlns:a16="http://schemas.microsoft.com/office/drawing/2014/main" id="{A6E26875-3253-7116-9216-AEE73E524171}"/>
                  </a:ext>
                </a:extLst>
              </p:cNvPr>
              <p:cNvSpPr/>
              <p:nvPr/>
            </p:nvSpPr>
            <p:spPr>
              <a:xfrm>
                <a:off x="8197627" y="1971180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3" name="椭圆 432">
                <a:extLst>
                  <a:ext uri="{FF2B5EF4-FFF2-40B4-BE49-F238E27FC236}">
                    <a16:creationId xmlns:a16="http://schemas.microsoft.com/office/drawing/2014/main" id="{1691400D-4394-7A25-6964-08F5E429E664}"/>
                  </a:ext>
                </a:extLst>
              </p:cNvPr>
              <p:cNvSpPr/>
              <p:nvPr/>
            </p:nvSpPr>
            <p:spPr>
              <a:xfrm>
                <a:off x="8166006" y="1745483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4" name="椭圆 433">
                <a:extLst>
                  <a:ext uri="{FF2B5EF4-FFF2-40B4-BE49-F238E27FC236}">
                    <a16:creationId xmlns:a16="http://schemas.microsoft.com/office/drawing/2014/main" id="{807FC2D9-4124-2EF7-D7E2-11889F9F02AA}"/>
                  </a:ext>
                </a:extLst>
              </p:cNvPr>
              <p:cNvSpPr/>
              <p:nvPr/>
            </p:nvSpPr>
            <p:spPr>
              <a:xfrm>
                <a:off x="7894568" y="2141411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椭圆 434">
                <a:extLst>
                  <a:ext uri="{FF2B5EF4-FFF2-40B4-BE49-F238E27FC236}">
                    <a16:creationId xmlns:a16="http://schemas.microsoft.com/office/drawing/2014/main" id="{D0896E9C-23CD-2407-952F-F22CE7D920AA}"/>
                  </a:ext>
                </a:extLst>
              </p:cNvPr>
              <p:cNvSpPr/>
              <p:nvPr/>
            </p:nvSpPr>
            <p:spPr>
              <a:xfrm>
                <a:off x="8352604" y="1829382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椭圆 435">
                <a:extLst>
                  <a:ext uri="{FF2B5EF4-FFF2-40B4-BE49-F238E27FC236}">
                    <a16:creationId xmlns:a16="http://schemas.microsoft.com/office/drawing/2014/main" id="{83AA18B0-8148-13E3-7532-53953D6DB23B}"/>
                  </a:ext>
                </a:extLst>
              </p:cNvPr>
              <p:cNvSpPr/>
              <p:nvPr/>
            </p:nvSpPr>
            <p:spPr>
              <a:xfrm>
                <a:off x="8284536" y="2038159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7" name="椭圆 436">
                <a:extLst>
                  <a:ext uri="{FF2B5EF4-FFF2-40B4-BE49-F238E27FC236}">
                    <a16:creationId xmlns:a16="http://schemas.microsoft.com/office/drawing/2014/main" id="{644D34C2-076B-E484-A9FD-7A618B2816F3}"/>
                  </a:ext>
                </a:extLst>
              </p:cNvPr>
              <p:cNvSpPr/>
              <p:nvPr/>
            </p:nvSpPr>
            <p:spPr>
              <a:xfrm>
                <a:off x="7992776" y="2263011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椭圆 437">
                <a:extLst>
                  <a:ext uri="{FF2B5EF4-FFF2-40B4-BE49-F238E27FC236}">
                    <a16:creationId xmlns:a16="http://schemas.microsoft.com/office/drawing/2014/main" id="{617A6A53-D93E-3246-7076-B29C479B8F13}"/>
                  </a:ext>
                </a:extLst>
              </p:cNvPr>
              <p:cNvSpPr/>
              <p:nvPr/>
            </p:nvSpPr>
            <p:spPr>
              <a:xfrm>
                <a:off x="7931543" y="2346912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9" name="椭圆 438">
                <a:extLst>
                  <a:ext uri="{FF2B5EF4-FFF2-40B4-BE49-F238E27FC236}">
                    <a16:creationId xmlns:a16="http://schemas.microsoft.com/office/drawing/2014/main" id="{8E8AA93C-69F4-27BA-AB06-392E99221872}"/>
                  </a:ext>
                </a:extLst>
              </p:cNvPr>
              <p:cNvSpPr/>
              <p:nvPr/>
            </p:nvSpPr>
            <p:spPr>
              <a:xfrm>
                <a:off x="8041937" y="2179180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椭圆 439">
                <a:extLst>
                  <a:ext uri="{FF2B5EF4-FFF2-40B4-BE49-F238E27FC236}">
                    <a16:creationId xmlns:a16="http://schemas.microsoft.com/office/drawing/2014/main" id="{736B3FF1-8235-0B83-8AB1-BB279D5E090E}"/>
                  </a:ext>
                </a:extLst>
              </p:cNvPr>
              <p:cNvSpPr/>
              <p:nvPr/>
            </p:nvSpPr>
            <p:spPr>
              <a:xfrm>
                <a:off x="8303421" y="1948546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1" name="椭圆 440">
                <a:extLst>
                  <a:ext uri="{FF2B5EF4-FFF2-40B4-BE49-F238E27FC236}">
                    <a16:creationId xmlns:a16="http://schemas.microsoft.com/office/drawing/2014/main" id="{C2A300AF-7ABB-93FB-AA72-DA38E38F9D76}"/>
                  </a:ext>
                </a:extLst>
              </p:cNvPr>
              <p:cNvSpPr/>
              <p:nvPr/>
            </p:nvSpPr>
            <p:spPr>
              <a:xfrm>
                <a:off x="7942496" y="2047797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椭圆 441">
                <a:extLst>
                  <a:ext uri="{FF2B5EF4-FFF2-40B4-BE49-F238E27FC236}">
                    <a16:creationId xmlns:a16="http://schemas.microsoft.com/office/drawing/2014/main" id="{E96620A6-8F8A-79DF-584F-2A4E811059E5}"/>
                  </a:ext>
                </a:extLst>
              </p:cNvPr>
              <p:cNvSpPr/>
              <p:nvPr/>
            </p:nvSpPr>
            <p:spPr>
              <a:xfrm>
                <a:off x="8329976" y="1677006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椭圆 442">
                <a:extLst>
                  <a:ext uri="{FF2B5EF4-FFF2-40B4-BE49-F238E27FC236}">
                    <a16:creationId xmlns:a16="http://schemas.microsoft.com/office/drawing/2014/main" id="{534FE9C3-1CDD-EF24-8151-7124605FA22D}"/>
                  </a:ext>
                </a:extLst>
              </p:cNvPr>
              <p:cNvSpPr/>
              <p:nvPr/>
            </p:nvSpPr>
            <p:spPr>
              <a:xfrm>
                <a:off x="8516574" y="1756248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4" name="椭圆 443">
                <a:extLst>
                  <a:ext uri="{FF2B5EF4-FFF2-40B4-BE49-F238E27FC236}">
                    <a16:creationId xmlns:a16="http://schemas.microsoft.com/office/drawing/2014/main" id="{375919A6-EE20-4D2A-E5CD-2CDDBEA7BAF1}"/>
                  </a:ext>
                </a:extLst>
              </p:cNvPr>
              <p:cNvSpPr/>
              <p:nvPr/>
            </p:nvSpPr>
            <p:spPr>
              <a:xfrm>
                <a:off x="7942496" y="2191220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椭圆 444">
                <a:extLst>
                  <a:ext uri="{FF2B5EF4-FFF2-40B4-BE49-F238E27FC236}">
                    <a16:creationId xmlns:a16="http://schemas.microsoft.com/office/drawing/2014/main" id="{401DDA66-1E61-3958-D30A-8591148A22CF}"/>
                  </a:ext>
                </a:extLst>
              </p:cNvPr>
              <p:cNvSpPr/>
              <p:nvPr/>
            </p:nvSpPr>
            <p:spPr>
              <a:xfrm>
                <a:off x="7768094" y="2056227"/>
                <a:ext cx="82121" cy="8212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椭圆 445">
                <a:extLst>
                  <a:ext uri="{FF2B5EF4-FFF2-40B4-BE49-F238E27FC236}">
                    <a16:creationId xmlns:a16="http://schemas.microsoft.com/office/drawing/2014/main" id="{40C567AE-4DB2-092D-3FF8-B6E7772F1516}"/>
                  </a:ext>
                </a:extLst>
              </p:cNvPr>
              <p:cNvSpPr/>
              <p:nvPr/>
            </p:nvSpPr>
            <p:spPr>
              <a:xfrm rot="2282531">
                <a:off x="7971891" y="1548205"/>
                <a:ext cx="361949" cy="1036162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47" name="直接箭头连接符 446">
                <a:extLst>
                  <a:ext uri="{FF2B5EF4-FFF2-40B4-BE49-F238E27FC236}">
                    <a16:creationId xmlns:a16="http://schemas.microsoft.com/office/drawing/2014/main" id="{DD859C69-0883-E773-EFEF-1CDDA425D9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4988" y="1546225"/>
                <a:ext cx="395287" cy="504825"/>
              </a:xfrm>
              <a:prstGeom prst="straightConnector1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接箭头连接符 447">
                <a:extLst>
                  <a:ext uri="{FF2B5EF4-FFF2-40B4-BE49-F238E27FC236}">
                    <a16:creationId xmlns:a16="http://schemas.microsoft.com/office/drawing/2014/main" id="{3286FE00-C6A0-7F15-885D-8BA6D6C9DE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12090" y="1784350"/>
                <a:ext cx="343124" cy="268293"/>
              </a:xfrm>
              <a:prstGeom prst="straightConnector1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2" name="文本框 451">
            <a:extLst>
              <a:ext uri="{FF2B5EF4-FFF2-40B4-BE49-F238E27FC236}">
                <a16:creationId xmlns:a16="http://schemas.microsoft.com/office/drawing/2014/main" id="{35D7A2AE-9323-E5FF-AD72-91EFF12CAB1B}"/>
              </a:ext>
            </a:extLst>
          </p:cNvPr>
          <p:cNvSpPr txBox="1"/>
          <p:nvPr/>
        </p:nvSpPr>
        <p:spPr>
          <a:xfrm>
            <a:off x="2414035" y="5971296"/>
            <a:ext cx="1275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监督学习</a:t>
            </a:r>
            <a:endParaRPr lang="zh-CN" altLang="en-US" dirty="0"/>
          </a:p>
        </p:txBody>
      </p:sp>
      <p:sp>
        <p:nvSpPr>
          <p:cNvPr id="453" name="右大括号 452">
            <a:extLst>
              <a:ext uri="{FF2B5EF4-FFF2-40B4-BE49-F238E27FC236}">
                <a16:creationId xmlns:a16="http://schemas.microsoft.com/office/drawing/2014/main" id="{CBBCC1F8-638D-CAB5-8484-3BDAB89A8BE6}"/>
              </a:ext>
            </a:extLst>
          </p:cNvPr>
          <p:cNvSpPr/>
          <p:nvPr/>
        </p:nvSpPr>
        <p:spPr>
          <a:xfrm rot="5400000">
            <a:off x="2902203" y="2916023"/>
            <a:ext cx="298745" cy="570923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4" name="文本框 453">
            <a:extLst>
              <a:ext uri="{FF2B5EF4-FFF2-40B4-BE49-F238E27FC236}">
                <a16:creationId xmlns:a16="http://schemas.microsoft.com/office/drawing/2014/main" id="{7905F832-7B6F-08A1-58ED-FBCB23097851}"/>
              </a:ext>
            </a:extLst>
          </p:cNvPr>
          <p:cNvSpPr txBox="1"/>
          <p:nvPr/>
        </p:nvSpPr>
        <p:spPr>
          <a:xfrm>
            <a:off x="8382530" y="5971295"/>
            <a:ext cx="143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无监督学习</a:t>
            </a:r>
            <a:endParaRPr lang="zh-CN" altLang="en-US" dirty="0"/>
          </a:p>
        </p:txBody>
      </p:sp>
      <p:sp>
        <p:nvSpPr>
          <p:cNvPr id="455" name="右大括号 454">
            <a:extLst>
              <a:ext uri="{FF2B5EF4-FFF2-40B4-BE49-F238E27FC236}">
                <a16:creationId xmlns:a16="http://schemas.microsoft.com/office/drawing/2014/main" id="{C5BD0FAE-5D42-704A-C616-33E3CB4942A2}"/>
              </a:ext>
            </a:extLst>
          </p:cNvPr>
          <p:cNvSpPr/>
          <p:nvPr/>
        </p:nvSpPr>
        <p:spPr>
          <a:xfrm rot="5400000">
            <a:off x="8952508" y="2916022"/>
            <a:ext cx="298745" cy="570923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139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CA57D-B531-7D0D-50D3-0567F8C68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E1FB200-261B-2879-E978-D0CD1709E852}"/>
              </a:ext>
            </a:extLst>
          </p:cNvPr>
          <p:cNvSpPr/>
          <p:nvPr/>
        </p:nvSpPr>
        <p:spPr>
          <a:xfrm>
            <a:off x="8158942" y="2771782"/>
            <a:ext cx="3560873" cy="1467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394B07-E2A1-CAD5-FCF3-EAC8EEE99E28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数据准备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B621E9AF-AB53-E83F-ED45-F0FDB38B7A68}"/>
              </a:ext>
            </a:extLst>
          </p:cNvPr>
          <p:cNvSpPr txBox="1">
            <a:spLocks/>
          </p:cNvSpPr>
          <p:nvPr/>
        </p:nvSpPr>
        <p:spPr>
          <a:xfrm>
            <a:off x="804460" y="1321539"/>
            <a:ext cx="10818580" cy="8628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原始数据中可能存在格式不一致、缺失、异常和错误，需进行清洗以提高数据质量，便于后续的分析和建模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常见的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数据清洗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步骤包括：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A6F3C9-FEAB-0B69-BB3A-A6BF8E43C7B7}"/>
              </a:ext>
            </a:extLst>
          </p:cNvPr>
          <p:cNvSpPr txBox="1"/>
          <p:nvPr/>
        </p:nvSpPr>
        <p:spPr>
          <a:xfrm>
            <a:off x="1060793" y="2425978"/>
            <a:ext cx="4620306" cy="371064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删除错误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：通过经验规则判别错误值，将其删除</a:t>
            </a:r>
            <a:endParaRPr lang="zh-CN" altLang="en-US" sz="16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AD2781-7F00-DFFC-D1EC-780884170EC5}"/>
              </a:ext>
            </a:extLst>
          </p:cNvPr>
          <p:cNvSpPr txBox="1"/>
          <p:nvPr/>
        </p:nvSpPr>
        <p:spPr>
          <a:xfrm>
            <a:off x="1060793" y="2950281"/>
            <a:ext cx="4127546" cy="371064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统一格式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：将数据统一为标准的日期和编码格式</a:t>
            </a:r>
            <a:endParaRPr lang="zh-CN" altLang="en-US" sz="16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5E0843-16B4-5D4B-E338-95D1F9DA3C4F}"/>
              </a:ext>
            </a:extLst>
          </p:cNvPr>
          <p:cNvSpPr txBox="1"/>
          <p:nvPr/>
        </p:nvSpPr>
        <p:spPr>
          <a:xfrm>
            <a:off x="1060793" y="3474584"/>
            <a:ext cx="5885226" cy="371064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异常处理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：通过经验规则结合模型算法，替换或剔除异常值</a:t>
            </a:r>
            <a:endParaRPr lang="zh-CN" altLang="en-US" sz="16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ACB56B-BDB2-217F-4E7E-34D176E1BE3A}"/>
              </a:ext>
            </a:extLst>
          </p:cNvPr>
          <p:cNvSpPr txBox="1"/>
          <p:nvPr/>
        </p:nvSpPr>
        <p:spPr>
          <a:xfrm>
            <a:off x="1060793" y="3998887"/>
            <a:ext cx="6266876" cy="621645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缺失填补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：识别数据统计缺失模式（完全随机缺失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MCAR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、随机缺失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非随机缺失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MNAR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等），通过规则或算法对缺失值进行填补</a:t>
            </a:r>
            <a:endParaRPr lang="zh-CN" altLang="en-US" sz="16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103A928-6391-56B6-CC26-391E17BAB720}"/>
              </a:ext>
            </a:extLst>
          </p:cNvPr>
          <p:cNvSpPr txBox="1"/>
          <p:nvPr/>
        </p:nvSpPr>
        <p:spPr>
          <a:xfrm>
            <a:off x="1060793" y="4773771"/>
            <a:ext cx="4320586" cy="371064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剔除冗余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：去除重复字段和样本、简化数据结构等</a:t>
            </a:r>
            <a:endParaRPr lang="zh-CN" altLang="en-US" sz="16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7DB7D26-9624-9FDF-7E03-1B4C179B171C}"/>
              </a:ext>
            </a:extLst>
          </p:cNvPr>
          <p:cNvGrpSpPr/>
          <p:nvPr/>
        </p:nvGrpSpPr>
        <p:grpSpPr>
          <a:xfrm>
            <a:off x="8050710" y="3024254"/>
            <a:ext cx="3511243" cy="1042873"/>
            <a:chOff x="7766230" y="2590176"/>
            <a:chExt cx="3511243" cy="1042873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262F392-5473-A90E-F0D3-3BD28636DE71}"/>
                </a:ext>
              </a:extLst>
            </p:cNvPr>
            <p:cNvCxnSpPr/>
            <p:nvPr/>
          </p:nvCxnSpPr>
          <p:spPr>
            <a:xfrm>
              <a:off x="9498036" y="2720981"/>
              <a:ext cx="177943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B756A3B-AC03-E5E3-3509-32568CCB3D12}"/>
                </a:ext>
              </a:extLst>
            </p:cNvPr>
            <p:cNvSpPr/>
            <p:nvPr/>
          </p:nvSpPr>
          <p:spPr>
            <a:xfrm>
              <a:off x="9575846" y="2647956"/>
              <a:ext cx="146050" cy="146050"/>
            </a:xfrm>
            <a:prstGeom prst="ellipse">
              <a:avLst/>
            </a:prstGeom>
            <a:solidFill>
              <a:srgbClr val="3333B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87969F3-84FC-06F5-F07B-03211CB63ADC}"/>
                </a:ext>
              </a:extLst>
            </p:cNvPr>
            <p:cNvSpPr/>
            <p:nvPr/>
          </p:nvSpPr>
          <p:spPr>
            <a:xfrm>
              <a:off x="9799706" y="2647956"/>
              <a:ext cx="146050" cy="146050"/>
            </a:xfrm>
            <a:prstGeom prst="ellipse">
              <a:avLst/>
            </a:prstGeom>
            <a:solidFill>
              <a:srgbClr val="3333B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407CD27-8097-D558-4AA9-652F6DCBD14A}"/>
                </a:ext>
              </a:extLst>
            </p:cNvPr>
            <p:cNvSpPr/>
            <p:nvPr/>
          </p:nvSpPr>
          <p:spPr>
            <a:xfrm>
              <a:off x="10344736" y="2647956"/>
              <a:ext cx="146050" cy="146050"/>
            </a:xfrm>
            <a:prstGeom prst="ellipse">
              <a:avLst/>
            </a:prstGeom>
            <a:solidFill>
              <a:srgbClr val="3333B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4764C61-DC2C-531C-A0E2-1E92ECF1CB73}"/>
                </a:ext>
              </a:extLst>
            </p:cNvPr>
            <p:cNvSpPr/>
            <p:nvPr/>
          </p:nvSpPr>
          <p:spPr>
            <a:xfrm>
              <a:off x="10966496" y="2647956"/>
              <a:ext cx="146050" cy="146050"/>
            </a:xfrm>
            <a:prstGeom prst="ellipse">
              <a:avLst/>
            </a:prstGeom>
            <a:solidFill>
              <a:srgbClr val="3333B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279E77D-D8A7-E20C-3815-60F85075EDD1}"/>
                </a:ext>
              </a:extLst>
            </p:cNvPr>
            <p:cNvCxnSpPr/>
            <p:nvPr/>
          </p:nvCxnSpPr>
          <p:spPr>
            <a:xfrm>
              <a:off x="9498036" y="3486855"/>
              <a:ext cx="177943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32138AA-B980-4F54-4111-3A06B5A0E01E}"/>
                </a:ext>
              </a:extLst>
            </p:cNvPr>
            <p:cNvSpPr/>
            <p:nvPr/>
          </p:nvSpPr>
          <p:spPr>
            <a:xfrm>
              <a:off x="9575846" y="3413830"/>
              <a:ext cx="146050" cy="146050"/>
            </a:xfrm>
            <a:prstGeom prst="ellipse">
              <a:avLst/>
            </a:prstGeom>
            <a:solidFill>
              <a:srgbClr val="3333B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34EBDF2-1432-394C-F340-7A668719EDBB}"/>
                </a:ext>
              </a:extLst>
            </p:cNvPr>
            <p:cNvSpPr/>
            <p:nvPr/>
          </p:nvSpPr>
          <p:spPr>
            <a:xfrm>
              <a:off x="10039396" y="3413830"/>
              <a:ext cx="146050" cy="146050"/>
            </a:xfrm>
            <a:prstGeom prst="ellipse">
              <a:avLst/>
            </a:prstGeom>
            <a:solidFill>
              <a:srgbClr val="3333B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7688F3BB-368F-4587-7909-892E4AC64406}"/>
                </a:ext>
              </a:extLst>
            </p:cNvPr>
            <p:cNvSpPr/>
            <p:nvPr/>
          </p:nvSpPr>
          <p:spPr>
            <a:xfrm>
              <a:off x="10502946" y="3413830"/>
              <a:ext cx="146050" cy="146050"/>
            </a:xfrm>
            <a:prstGeom prst="ellipse">
              <a:avLst/>
            </a:prstGeom>
            <a:solidFill>
              <a:srgbClr val="3333B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D5776D6-F0F8-895B-66FB-6E36BA1A83B5}"/>
                </a:ext>
              </a:extLst>
            </p:cNvPr>
            <p:cNvSpPr/>
            <p:nvPr/>
          </p:nvSpPr>
          <p:spPr>
            <a:xfrm>
              <a:off x="10966496" y="3413830"/>
              <a:ext cx="146050" cy="146050"/>
            </a:xfrm>
            <a:prstGeom prst="ellipse">
              <a:avLst/>
            </a:prstGeom>
            <a:solidFill>
              <a:srgbClr val="3333B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A5909303-6707-146E-EFF0-AE446D8540AC}"/>
                </a:ext>
              </a:extLst>
            </p:cNvPr>
            <p:cNvCxnSpPr>
              <a:cxnSpLocks/>
              <a:stCxn id="16" idx="4"/>
              <a:endCxn id="21" idx="0"/>
            </p:cNvCxnSpPr>
            <p:nvPr/>
          </p:nvCxnSpPr>
          <p:spPr>
            <a:xfrm>
              <a:off x="9648871" y="2794006"/>
              <a:ext cx="0" cy="619824"/>
            </a:xfrm>
            <a:prstGeom prst="line">
              <a:avLst/>
            </a:prstGeom>
            <a:ln w="635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23D3643-22D7-AFA6-A1C8-FA7BA8D6C376}"/>
                </a:ext>
              </a:extLst>
            </p:cNvPr>
            <p:cNvCxnSpPr>
              <a:cxnSpLocks/>
              <a:stCxn id="17" idx="4"/>
              <a:endCxn id="22" idx="1"/>
            </p:cNvCxnSpPr>
            <p:nvPr/>
          </p:nvCxnSpPr>
          <p:spPr>
            <a:xfrm>
              <a:off x="9872731" y="2794006"/>
              <a:ext cx="188054" cy="641213"/>
            </a:xfrm>
            <a:prstGeom prst="line">
              <a:avLst/>
            </a:prstGeom>
            <a:ln w="635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8E78E21-5EDE-9A9E-C670-757763F670AF}"/>
                </a:ext>
              </a:extLst>
            </p:cNvPr>
            <p:cNvCxnSpPr>
              <a:cxnSpLocks/>
              <a:stCxn id="18" idx="3"/>
              <a:endCxn id="22" idx="7"/>
            </p:cNvCxnSpPr>
            <p:nvPr/>
          </p:nvCxnSpPr>
          <p:spPr>
            <a:xfrm flipH="1">
              <a:off x="10164057" y="2772617"/>
              <a:ext cx="202068" cy="662602"/>
            </a:xfrm>
            <a:prstGeom prst="line">
              <a:avLst/>
            </a:prstGeom>
            <a:ln w="635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4087AF0-D769-82D4-33E0-31CF05288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2195" y="2793371"/>
              <a:ext cx="119062" cy="619125"/>
            </a:xfrm>
            <a:prstGeom prst="line">
              <a:avLst/>
            </a:prstGeom>
            <a:ln w="635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7A33277-1A10-D9B9-F334-28979960A3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27457" y="2788609"/>
              <a:ext cx="357188" cy="628650"/>
            </a:xfrm>
            <a:prstGeom prst="line">
              <a:avLst/>
            </a:prstGeom>
            <a:ln w="635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CA586564-9055-631D-066C-C3DCBB3C3599}"/>
                </a:ext>
              </a:extLst>
            </p:cNvPr>
            <p:cNvCxnSpPr>
              <a:cxnSpLocks/>
              <a:stCxn id="19" idx="4"/>
              <a:endCxn id="24" idx="0"/>
            </p:cNvCxnSpPr>
            <p:nvPr/>
          </p:nvCxnSpPr>
          <p:spPr>
            <a:xfrm>
              <a:off x="11039521" y="2794006"/>
              <a:ext cx="0" cy="619824"/>
            </a:xfrm>
            <a:prstGeom prst="line">
              <a:avLst/>
            </a:prstGeom>
            <a:ln w="635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E474C0-7474-98F8-2A6F-819FB8DF5E5A}"/>
                </a:ext>
              </a:extLst>
            </p:cNvPr>
            <p:cNvSpPr txBox="1"/>
            <p:nvPr/>
          </p:nvSpPr>
          <p:spPr>
            <a:xfrm>
              <a:off x="7766230" y="2590176"/>
              <a:ext cx="1612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时间间隔不一致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219480F-6275-386C-72E3-B6F7E2121217}"/>
                </a:ext>
              </a:extLst>
            </p:cNvPr>
            <p:cNvSpPr txBox="1"/>
            <p:nvPr/>
          </p:nvSpPr>
          <p:spPr>
            <a:xfrm>
              <a:off x="7965441" y="3356050"/>
              <a:ext cx="14128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时间间隔一致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E82943C-EAC8-4992-610D-DD81EC13D703}"/>
                </a:ext>
              </a:extLst>
            </p:cNvPr>
            <p:cNvSpPr txBox="1"/>
            <p:nvPr/>
          </p:nvSpPr>
          <p:spPr>
            <a:xfrm>
              <a:off x="9785543" y="2971602"/>
              <a:ext cx="878750" cy="276999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回归插值</a:t>
              </a: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BA6BF450-4921-0769-A582-190C18762B9E}"/>
              </a:ext>
            </a:extLst>
          </p:cNvPr>
          <p:cNvSpPr txBox="1"/>
          <p:nvPr/>
        </p:nvSpPr>
        <p:spPr>
          <a:xfrm>
            <a:off x="8969909" y="4438485"/>
            <a:ext cx="2562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rPr>
              <a:t>时序数据清洗：统一采样间隔</a:t>
            </a:r>
          </a:p>
        </p:txBody>
      </p:sp>
    </p:spTree>
    <p:extLst>
      <p:ext uri="{BB962C8B-B14F-4D97-AF65-F5344CB8AC3E}">
        <p14:creationId xmlns:p14="http://schemas.microsoft.com/office/powerpoint/2010/main" val="3226497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E708C-1CDE-D5E4-BF18-F94F87A9C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A432659-9EF5-8758-506F-AD01600FEE70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特征构建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7E4474FD-9720-50A4-9A04-99832A1ECC5C}"/>
              </a:ext>
            </a:extLst>
          </p:cNvPr>
          <p:cNvSpPr txBox="1">
            <a:spLocks/>
          </p:cNvSpPr>
          <p:nvPr/>
        </p:nvSpPr>
        <p:spPr>
          <a:xfrm>
            <a:off x="804460" y="1321539"/>
            <a:ext cx="5631296" cy="21531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从清洗后的大量变量字段中构建预测模型的输入即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特征</a:t>
            </a:r>
            <a:endParaRPr lang="en-US" altLang="zh-CN" sz="1600" b="1" dirty="0">
              <a:solidFill>
                <a:srgbClr val="3333B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通常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只有少数特征与预测目标有关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，无关特征的加入不仅浪费算力，还引入噪声干扰训练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特征工程可以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提升模型的训练效率、准确性和泛化能力，降低参数复杂度</a:t>
            </a:r>
          </a:p>
          <a:p>
            <a:pPr algn="just">
              <a:lnSpc>
                <a:spcPct val="120000"/>
              </a:lnSpc>
            </a:pPr>
            <a:endParaRPr lang="en-US" altLang="zh-CN" sz="16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2">
                <a:extLst>
                  <a:ext uri="{FF2B5EF4-FFF2-40B4-BE49-F238E27FC236}">
                    <a16:creationId xmlns:a16="http://schemas.microsoft.com/office/drawing/2014/main" id="{D55F221F-ABD9-47F3-774E-F921BA5C63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8226582"/>
                  </p:ext>
                </p:extLst>
              </p:nvPr>
            </p:nvGraphicFramePr>
            <p:xfrm>
              <a:off x="8043124" y="2055503"/>
              <a:ext cx="1620000" cy="12393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110118720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704550930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397344852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901856775"/>
                        </a:ext>
                      </a:extLst>
                    </a:gridCol>
                  </a:tblGrid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3737237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2">
                <a:extLst>
                  <a:ext uri="{FF2B5EF4-FFF2-40B4-BE49-F238E27FC236}">
                    <a16:creationId xmlns:a16="http://schemas.microsoft.com/office/drawing/2014/main" id="{D55F221F-ABD9-47F3-774E-F921BA5C63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8226582"/>
                  </p:ext>
                </p:extLst>
              </p:nvPr>
            </p:nvGraphicFramePr>
            <p:xfrm>
              <a:off x="8043124" y="2055503"/>
              <a:ext cx="1620000" cy="12393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110118720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704550930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397344852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90185677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887" t="-2500" r="-407547" b="-4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2500" r="-300000" b="-4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3774" t="-2500" r="-205660" b="-4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8148" t="-2500" r="-101852" b="-4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660" t="-2500" r="-3774" b="-4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887" t="-100000" r="-407547" b="-3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0000" r="-300000" b="-3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3774" t="-100000" r="-205660" b="-3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8148" t="-100000" r="-101852" b="-3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660" t="-100000" r="-3774" b="-3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887" t="-195238" r="-407547" b="-19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95238" r="-300000" b="-19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3774" t="-195238" r="-205660" b="-19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8148" t="-195238" r="-101852" b="-19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660" t="-195238" r="-3774" b="-19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887" t="-310000" r="-407547" b="-1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310000" r="-300000" b="-1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3774" t="-310000" r="-205660" b="-1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8148" t="-310000" r="-101852" b="-1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660" t="-310000" r="-3774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737237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887" t="-400000" r="-407547" b="-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400000" r="-300000" b="-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3774" t="-400000" r="-205660" b="-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8148" t="-400000" r="-101852" b="-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660" t="-400000" r="-3774" b="-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2">
                <a:extLst>
                  <a:ext uri="{FF2B5EF4-FFF2-40B4-BE49-F238E27FC236}">
                    <a16:creationId xmlns:a16="http://schemas.microsoft.com/office/drawing/2014/main" id="{BD109AC8-9ADE-28D2-5F68-58B449AA1C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737960"/>
                  </p:ext>
                </p:extLst>
              </p:nvPr>
            </p:nvGraphicFramePr>
            <p:xfrm>
              <a:off x="11270492" y="2055502"/>
              <a:ext cx="268092" cy="121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8092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</a:tblGrid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sz="1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3737237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2">
                <a:extLst>
                  <a:ext uri="{FF2B5EF4-FFF2-40B4-BE49-F238E27FC236}">
                    <a16:creationId xmlns:a16="http://schemas.microsoft.com/office/drawing/2014/main" id="{BD109AC8-9ADE-28D2-5F68-58B449AA1C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737960"/>
                  </p:ext>
                </p:extLst>
              </p:nvPr>
            </p:nvGraphicFramePr>
            <p:xfrm>
              <a:off x="11270492" y="2055502"/>
              <a:ext cx="268092" cy="121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8092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222" t="-2500" r="-4444" b="-4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222" t="-102500" r="-4444" b="-3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222" t="-197561" r="-4444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222" t="-305000" r="-4444" b="-1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73723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222" t="-405000" r="-4444" b="-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85D7AFF-3474-D576-9523-00963626F283}"/>
                  </a:ext>
                </a:extLst>
              </p:cNvPr>
              <p:cNvSpPr txBox="1"/>
              <p:nvPr/>
            </p:nvSpPr>
            <p:spPr>
              <a:xfrm>
                <a:off x="6899884" y="2598409"/>
                <a:ext cx="106063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ts val="600"/>
                  </a:spcBef>
                  <a:buClr>
                    <a:srgbClr val="AF0102"/>
                  </a:buClr>
                </a:pPr>
                <a:r>
                  <a:rPr lang="zh-CN" altLang="en-US" sz="12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样本量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endParaRPr lang="en-US" altLang="zh-CN" sz="1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85D7AFF-3474-D576-9523-00963626F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884" y="2598409"/>
                <a:ext cx="1060639" cy="276999"/>
              </a:xfrm>
              <a:prstGeom prst="rect">
                <a:avLst/>
              </a:prstGeom>
              <a:blipFill>
                <a:blip r:embed="rId5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A82B438-B7AD-0013-FD29-2E068ED8CF73}"/>
                  </a:ext>
                </a:extLst>
              </p:cNvPr>
              <p:cNvSpPr txBox="1"/>
              <p:nvPr/>
            </p:nvSpPr>
            <p:spPr>
              <a:xfrm>
                <a:off x="8317764" y="1718221"/>
                <a:ext cx="11962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  <a:buClr>
                    <a:srgbClr val="AF0102"/>
                  </a:buClr>
                </a:pPr>
                <a:r>
                  <a:rPr lang="zh-CN" altLang="en-US" sz="12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特征维数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endParaRPr lang="en-US" altLang="zh-CN" sz="1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A82B438-B7AD-0013-FD29-2E068ED8C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764" y="1718221"/>
                <a:ext cx="1196202" cy="276999"/>
              </a:xfrm>
              <a:prstGeom prst="rect">
                <a:avLst/>
              </a:prstGeom>
              <a:blipFill>
                <a:blip r:embed="rId6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上下 11">
            <a:extLst>
              <a:ext uri="{FF2B5EF4-FFF2-40B4-BE49-F238E27FC236}">
                <a16:creationId xmlns:a16="http://schemas.microsoft.com/office/drawing/2014/main" id="{7C6B9CC0-72D0-EF6D-752A-2DD31BB7F208}"/>
              </a:ext>
            </a:extLst>
          </p:cNvPr>
          <p:cNvSpPr/>
          <p:nvPr/>
        </p:nvSpPr>
        <p:spPr>
          <a:xfrm rot="16200000">
            <a:off x="10180429" y="2207680"/>
            <a:ext cx="484632" cy="935037"/>
          </a:xfrm>
          <a:prstGeom prst="up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CAB7C3-4218-62C4-093D-17D73A57A59E}"/>
                  </a:ext>
                </a:extLst>
              </p:cNvPr>
              <p:cNvSpPr txBox="1"/>
              <p:nvPr/>
            </p:nvSpPr>
            <p:spPr>
              <a:xfrm>
                <a:off x="9975860" y="2153347"/>
                <a:ext cx="89377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CAB7C3-4218-62C4-093D-17D73A57A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860" y="2153347"/>
                <a:ext cx="893771" cy="184666"/>
              </a:xfrm>
              <a:prstGeom prst="rect">
                <a:avLst/>
              </a:prstGeom>
              <a:blipFill>
                <a:blip r:embed="rId7"/>
                <a:stretch>
                  <a:fillRect l="-5442" t="-3226" b="-29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0427C11A-C540-9F7E-E762-E6DE54134858}"/>
              </a:ext>
            </a:extLst>
          </p:cNvPr>
          <p:cNvSpPr txBox="1"/>
          <p:nvPr/>
        </p:nvSpPr>
        <p:spPr>
          <a:xfrm>
            <a:off x="9854191" y="1873203"/>
            <a:ext cx="11371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机器学习模型</a:t>
            </a:r>
            <a:endParaRPr lang="zh-CN" altLang="en-US" sz="1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8" name="MH_SubTitle_2">
            <a:extLst>
              <a:ext uri="{FF2B5EF4-FFF2-40B4-BE49-F238E27FC236}">
                <a16:creationId xmlns:a16="http://schemas.microsoft.com/office/drawing/2014/main" id="{F72320E2-AB30-EEC3-ED34-5FE9BF6C1CA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770292" y="1133423"/>
            <a:ext cx="2052171" cy="23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sym typeface="+mn-lt"/>
              </a:rPr>
              <a:t>特征选择示意图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表格 2">
                <a:extLst>
                  <a:ext uri="{FF2B5EF4-FFF2-40B4-BE49-F238E27FC236}">
                    <a16:creationId xmlns:a16="http://schemas.microsoft.com/office/drawing/2014/main" id="{304EEC50-251F-FA40-7E25-2E4AE79EF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6203514"/>
                  </p:ext>
                </p:extLst>
              </p:nvPr>
            </p:nvGraphicFramePr>
            <p:xfrm>
              <a:off x="8317764" y="4110644"/>
              <a:ext cx="1296000" cy="12613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110118720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397344852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901856775"/>
                        </a:ext>
                      </a:extLst>
                    </a:gridCol>
                  </a:tblGrid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sz="10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0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𝑴</m:t>
                                        </m:r>
                                      </m:e>
                                      <m:sup>
                                        <m:r>
                                          <a:rPr lang="en-US" altLang="zh-CN" sz="10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p>
                                        <m:r>
                                          <a:rPr lang="en-US" altLang="zh-CN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p>
                                        <m:r>
                                          <a:rPr lang="en-US" altLang="zh-CN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737237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p>
                                        <m:r>
                                          <a:rPr lang="en-US" altLang="zh-CN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表格 2">
                <a:extLst>
                  <a:ext uri="{FF2B5EF4-FFF2-40B4-BE49-F238E27FC236}">
                    <a16:creationId xmlns:a16="http://schemas.microsoft.com/office/drawing/2014/main" id="{304EEC50-251F-FA40-7E25-2E4AE79EF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6203514"/>
                  </p:ext>
                </p:extLst>
              </p:nvPr>
            </p:nvGraphicFramePr>
            <p:xfrm>
              <a:off x="8317764" y="4110644"/>
              <a:ext cx="1296000" cy="12613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110118720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397344852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901856775"/>
                        </a:ext>
                      </a:extLst>
                    </a:gridCol>
                  </a:tblGrid>
                  <a:tr h="24498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852" t="-2500" r="-300000" b="-4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3774" t="-2500" r="-205660" b="-4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0000" t="-2500" r="-101852" b="-4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05660" t="-2500" r="-3774" b="-4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5749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852" t="-95349" r="-300000" b="-295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3774" t="-95349" r="-205660" b="-295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0000" t="-95349" r="-101852" b="-295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05660" t="-95349" r="-3774" b="-2953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5749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852" t="-200000" r="-300000" b="-2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3774" t="-200000" r="-205660" b="-2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0000" t="-200000" r="-101852" b="-2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05660" t="-200000" r="-3774" b="-2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852" t="-307317" r="-300000" b="-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3774" t="-307317" r="-205660" b="-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0000" t="-307317" r="-101852" b="-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05660" t="-307317" r="-3774" b="-1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737237"/>
                      </a:ext>
                    </a:extLst>
                  </a:tr>
                  <a:tr h="25749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852" t="-397619" r="-300000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3774" t="-397619" r="-205660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0000" t="-397619" r="-10185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05660" t="-397619" r="-3774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表格 2">
                <a:extLst>
                  <a:ext uri="{FF2B5EF4-FFF2-40B4-BE49-F238E27FC236}">
                    <a16:creationId xmlns:a16="http://schemas.microsoft.com/office/drawing/2014/main" id="{8C39BE01-0CA2-6DC2-BB9C-B5EE3CA7C0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8651843"/>
                  </p:ext>
                </p:extLst>
              </p:nvPr>
            </p:nvGraphicFramePr>
            <p:xfrm>
              <a:off x="11270492" y="4110643"/>
              <a:ext cx="268092" cy="121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8092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</a:tblGrid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sz="1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3737237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表格 2">
                <a:extLst>
                  <a:ext uri="{FF2B5EF4-FFF2-40B4-BE49-F238E27FC236}">
                    <a16:creationId xmlns:a16="http://schemas.microsoft.com/office/drawing/2014/main" id="{8C39BE01-0CA2-6DC2-BB9C-B5EE3CA7C0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8651843"/>
                  </p:ext>
                </p:extLst>
              </p:nvPr>
            </p:nvGraphicFramePr>
            <p:xfrm>
              <a:off x="11270492" y="4110643"/>
              <a:ext cx="268092" cy="121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8092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222" t="-2500" r="-4444" b="-4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222" t="-102500" r="-4444" b="-3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222" t="-197561" r="-4444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222" t="-305000" r="-4444" b="-1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73723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222" t="-405000" r="-4444" b="-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A63D7DA-D57E-3FC5-29FC-D19641A87354}"/>
                  </a:ext>
                </a:extLst>
              </p:cNvPr>
              <p:cNvSpPr txBox="1"/>
              <p:nvPr/>
            </p:nvSpPr>
            <p:spPr>
              <a:xfrm>
                <a:off x="7203619" y="4653550"/>
                <a:ext cx="106063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ts val="600"/>
                  </a:spcBef>
                  <a:buClr>
                    <a:srgbClr val="AF0102"/>
                  </a:buClr>
                </a:pPr>
                <a:r>
                  <a:rPr lang="zh-CN" altLang="en-US" sz="12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样本量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endParaRPr lang="en-US" altLang="zh-CN" sz="1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A63D7DA-D57E-3FC5-29FC-D19641A87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619" y="4653550"/>
                <a:ext cx="1060639" cy="276999"/>
              </a:xfrm>
              <a:prstGeom prst="rect">
                <a:avLst/>
              </a:prstGeom>
              <a:blipFill>
                <a:blip r:embed="rId5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E14D1E7-2F2C-364D-194D-D333DF644E12}"/>
                  </a:ext>
                </a:extLst>
              </p:cNvPr>
              <p:cNvSpPr txBox="1"/>
              <p:nvPr/>
            </p:nvSpPr>
            <p:spPr>
              <a:xfrm>
                <a:off x="8435778" y="3773362"/>
                <a:ext cx="11962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  <a:buClr>
                    <a:srgbClr val="AF0102"/>
                  </a:buClr>
                </a:pPr>
                <a:r>
                  <a:rPr lang="zh-CN" altLang="en-US" sz="12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特征维数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1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E14D1E7-2F2C-364D-194D-D333DF644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778" y="3773362"/>
                <a:ext cx="1196202" cy="276999"/>
              </a:xfrm>
              <a:prstGeom prst="rect">
                <a:avLst/>
              </a:prstGeom>
              <a:blipFill>
                <a:blip r:embed="rId10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箭头: 上下 42">
            <a:extLst>
              <a:ext uri="{FF2B5EF4-FFF2-40B4-BE49-F238E27FC236}">
                <a16:creationId xmlns:a16="http://schemas.microsoft.com/office/drawing/2014/main" id="{F6F05127-1E02-5D89-887E-4B9F38773FFC}"/>
              </a:ext>
            </a:extLst>
          </p:cNvPr>
          <p:cNvSpPr/>
          <p:nvPr/>
        </p:nvSpPr>
        <p:spPr>
          <a:xfrm rot="16200000">
            <a:off x="10175317" y="4230948"/>
            <a:ext cx="484632" cy="1020694"/>
          </a:xfrm>
          <a:prstGeom prst="up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CBCCE5B-F16F-7872-CF72-C7E5AAEF8A70}"/>
                  </a:ext>
                </a:extLst>
              </p:cNvPr>
              <p:cNvSpPr txBox="1"/>
              <p:nvPr/>
            </p:nvSpPr>
            <p:spPr>
              <a:xfrm>
                <a:off x="9945004" y="4218225"/>
                <a:ext cx="945259" cy="185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sz="1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CBCCE5B-F16F-7872-CF72-C7E5AAEF8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004" y="4218225"/>
                <a:ext cx="945259" cy="185885"/>
              </a:xfrm>
              <a:prstGeom prst="rect">
                <a:avLst/>
              </a:prstGeom>
              <a:blipFill>
                <a:blip r:embed="rId11"/>
                <a:stretch>
                  <a:fillRect l="-5161" b="-3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0E9D11E-C21D-260D-2F75-C5F3D3D3E4A4}"/>
              </a:ext>
            </a:extLst>
          </p:cNvPr>
          <p:cNvCxnSpPr/>
          <p:nvPr/>
        </p:nvCxnSpPr>
        <p:spPr>
          <a:xfrm>
            <a:off x="8043124" y="3292166"/>
            <a:ext cx="274640" cy="81847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8C2A23C-D9C4-E8D7-6101-ECA56D825568}"/>
              </a:ext>
            </a:extLst>
          </p:cNvPr>
          <p:cNvCxnSpPr>
            <a:cxnSpLocks/>
          </p:cNvCxnSpPr>
          <p:nvPr/>
        </p:nvCxnSpPr>
        <p:spPr>
          <a:xfrm flipH="1">
            <a:off x="9613764" y="3292165"/>
            <a:ext cx="49360" cy="81847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6408BB27-B71A-1BF0-C54C-29A677B8CB14}"/>
              </a:ext>
            </a:extLst>
          </p:cNvPr>
          <p:cNvCxnSpPr>
            <a:cxnSpLocks/>
          </p:cNvCxnSpPr>
          <p:nvPr/>
        </p:nvCxnSpPr>
        <p:spPr>
          <a:xfrm>
            <a:off x="11267218" y="3283433"/>
            <a:ext cx="0" cy="82720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56EDFB95-1E50-08F4-1458-C6CF7F64AC5B}"/>
              </a:ext>
            </a:extLst>
          </p:cNvPr>
          <p:cNvCxnSpPr>
            <a:cxnSpLocks/>
          </p:cNvCxnSpPr>
          <p:nvPr/>
        </p:nvCxnSpPr>
        <p:spPr>
          <a:xfrm>
            <a:off x="11538584" y="3283433"/>
            <a:ext cx="0" cy="82720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18509E90-D33F-7DC2-B9B4-D0A1201819A0}"/>
              </a:ext>
            </a:extLst>
          </p:cNvPr>
          <p:cNvSpPr txBox="1"/>
          <p:nvPr/>
        </p:nvSpPr>
        <p:spPr>
          <a:xfrm>
            <a:off x="9849079" y="3899730"/>
            <a:ext cx="11371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  <a:cs typeface="Calibri" panose="020F0502020204030204" pitchFamily="34" charset="0"/>
              </a:rPr>
              <a:t>机器学习模型</a:t>
            </a:r>
            <a:endParaRPr lang="zh-CN" altLang="en-US" sz="1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921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9FA8E4-8E3F-8623-3F08-958170D68C7D}"/>
              </a:ext>
            </a:extLst>
          </p:cNvPr>
          <p:cNvSpPr txBox="1"/>
          <p:nvPr/>
        </p:nvSpPr>
        <p:spPr>
          <a:xfrm>
            <a:off x="2669419" y="1818640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人工智能和机器学习技术分享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9A754F-8A01-C8ED-5031-2255192107D5}"/>
              </a:ext>
            </a:extLst>
          </p:cNvPr>
          <p:cNvSpPr txBox="1"/>
          <p:nvPr/>
        </p:nvSpPr>
        <p:spPr>
          <a:xfrm>
            <a:off x="5715126" y="3429000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罗 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D5EC9B-4796-4C4E-9B23-43AC7E52747F}"/>
              </a:ext>
            </a:extLst>
          </p:cNvPr>
          <p:cNvSpPr txBox="1"/>
          <p:nvPr/>
        </p:nvSpPr>
        <p:spPr>
          <a:xfrm>
            <a:off x="4336543" y="426408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东方启能科创中心产品研发室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E9773F-9750-B23F-B41A-75EAFC9F7725}"/>
              </a:ext>
            </a:extLst>
          </p:cNvPr>
          <p:cNvSpPr txBox="1"/>
          <p:nvPr/>
        </p:nvSpPr>
        <p:spPr>
          <a:xfrm>
            <a:off x="4753323" y="5099171"/>
            <a:ext cx="2685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59FAF59-3FF9-4BEE-93C2-202A2A262940}" type="datetime3">
              <a:rPr lang="zh-CN" altLang="en-US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2025年7月11日星期五</a:t>
            </a:fld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0228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4B50D-1272-D60E-6EA1-1D26C976E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6E0265-2403-0FE5-EEBF-89E6DF6BF91B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特征构建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452B538A-6BDA-4148-ECCC-670267E07895}"/>
              </a:ext>
            </a:extLst>
          </p:cNvPr>
          <p:cNvSpPr txBox="1">
            <a:spLocks/>
          </p:cNvSpPr>
          <p:nvPr/>
        </p:nvSpPr>
        <p:spPr>
          <a:xfrm>
            <a:off x="804460" y="1321539"/>
            <a:ext cx="10675416" cy="5057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按照是否对数据字段进行变换可将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数据降维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分为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特征选择（</a:t>
            </a:r>
            <a:r>
              <a:rPr lang="en-US" altLang="zh-CN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FS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特征提取（</a:t>
            </a:r>
            <a:r>
              <a:rPr lang="en-US" altLang="zh-CN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FE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两类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ED490D-1909-E8A4-BFBB-6154753DDD1D}"/>
              </a:ext>
            </a:extLst>
          </p:cNvPr>
          <p:cNvSpPr txBox="1"/>
          <p:nvPr/>
        </p:nvSpPr>
        <p:spPr>
          <a:xfrm>
            <a:off x="4417993" y="4075776"/>
            <a:ext cx="2843257" cy="20678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皮尔逊系数（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PearsonCorr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斯皮尔曼系数（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SpearmanCorr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zh-CN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距离相关系数（</a:t>
            </a:r>
            <a:r>
              <a:rPr lang="en-US" altLang="zh-CN" sz="12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DistCorr</a:t>
            </a:r>
            <a:r>
              <a:rPr lang="zh-CN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200" b="1" u="sng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互信息（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zh-CN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最大信息系数（</a:t>
            </a:r>
            <a:r>
              <a:rPr lang="en-US" altLang="zh-CN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MIC</a:t>
            </a:r>
            <a:r>
              <a:rPr lang="zh-CN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200" b="1" u="sng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联合互信息（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JMI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最大联合互信息（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JMIM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最小冗余最大相关（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MRMR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最大条件互信息（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CMIM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5AF3F78-02AD-DEFE-DF31-07657D48837C}"/>
              </a:ext>
            </a:extLst>
          </p:cNvPr>
          <p:cNvSpPr/>
          <p:nvPr/>
        </p:nvSpPr>
        <p:spPr>
          <a:xfrm>
            <a:off x="6364188" y="3442628"/>
            <a:ext cx="1872000" cy="86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48F184-23FD-0340-F5E3-FD1E9892D339}"/>
              </a:ext>
            </a:extLst>
          </p:cNvPr>
          <p:cNvSpPr/>
          <p:nvPr/>
        </p:nvSpPr>
        <p:spPr>
          <a:xfrm>
            <a:off x="4280547" y="3438064"/>
            <a:ext cx="1872000" cy="86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B5ABE2-B718-7A63-CEBA-DE213E303305}"/>
              </a:ext>
            </a:extLst>
          </p:cNvPr>
          <p:cNvSpPr/>
          <p:nvPr/>
        </p:nvSpPr>
        <p:spPr>
          <a:xfrm>
            <a:off x="2031155" y="2260419"/>
            <a:ext cx="1865726" cy="47748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185E20-C1C6-2565-71A6-A97B4FF3EF64}"/>
              </a:ext>
            </a:extLst>
          </p:cNvPr>
          <p:cNvSpPr txBox="1"/>
          <p:nvPr/>
        </p:nvSpPr>
        <p:spPr>
          <a:xfrm>
            <a:off x="4742134" y="1917262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数据降维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C4A1AB-8323-99B8-18E1-6597B5CA4F1E}"/>
              </a:ext>
            </a:extLst>
          </p:cNvPr>
          <p:cNvSpPr txBox="1"/>
          <p:nvPr/>
        </p:nvSpPr>
        <p:spPr>
          <a:xfrm>
            <a:off x="882287" y="2457776"/>
            <a:ext cx="149111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特征提取（</a:t>
            </a:r>
            <a:r>
              <a:rPr lang="en-US" altLang="zh-CN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FE</a:t>
            </a:r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92B0CB2-5D67-8858-A570-79AF7ECEC932}"/>
              </a:ext>
            </a:extLst>
          </p:cNvPr>
          <p:cNvSpPr txBox="1"/>
          <p:nvPr/>
        </p:nvSpPr>
        <p:spPr>
          <a:xfrm>
            <a:off x="7329094" y="2495876"/>
            <a:ext cx="14702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特征选择（</a:t>
            </a:r>
            <a:r>
              <a:rPr lang="en-US" altLang="zh-CN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FS</a:t>
            </a:r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975E68E-6EDF-CAFF-7436-1998930A7EA3}"/>
              </a:ext>
            </a:extLst>
          </p:cNvPr>
          <p:cNvSpPr txBox="1"/>
          <p:nvPr/>
        </p:nvSpPr>
        <p:spPr>
          <a:xfrm>
            <a:off x="875401" y="2760467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涉及特征数据变换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A7C5A6-40B1-6E2B-879E-CE18E5174279}"/>
              </a:ext>
            </a:extLst>
          </p:cNvPr>
          <p:cNvSpPr txBox="1"/>
          <p:nvPr/>
        </p:nvSpPr>
        <p:spPr>
          <a:xfrm>
            <a:off x="7279401" y="2798567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不涉及特征数据变换</a:t>
            </a: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BF4E8DDB-4F54-7D10-0771-974E186CB9DE}"/>
              </a:ext>
            </a:extLst>
          </p:cNvPr>
          <p:cNvCxnSpPr>
            <a:cxnSpLocks/>
            <a:stCxn id="10" idx="1"/>
            <a:endCxn id="13" idx="0"/>
          </p:cNvCxnSpPr>
          <p:nvPr/>
        </p:nvCxnSpPr>
        <p:spPr>
          <a:xfrm rot="10800000" flipV="1">
            <a:off x="1627844" y="2071150"/>
            <a:ext cx="3114290" cy="386625"/>
          </a:xfrm>
          <a:prstGeom prst="bentConnector2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5E49CDB2-8C44-51B7-418F-BB04FCF87607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>
            <a:off x="5644945" y="2071151"/>
            <a:ext cx="2419286" cy="424725"/>
          </a:xfrm>
          <a:prstGeom prst="bentConnector2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1DFB6B5-05AC-0046-96F0-3D264B7BC885}"/>
              </a:ext>
            </a:extLst>
          </p:cNvPr>
          <p:cNvSpPr txBox="1"/>
          <p:nvPr/>
        </p:nvSpPr>
        <p:spPr>
          <a:xfrm>
            <a:off x="878848" y="3107552"/>
            <a:ext cx="2279207" cy="118494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zh-CN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主成分分析（</a:t>
            </a:r>
            <a:r>
              <a:rPr lang="en-US" altLang="zh-CN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PCA</a:t>
            </a:r>
            <a:r>
              <a:rPr lang="zh-CN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200" b="1" u="sng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zh-CN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核主成分分析（</a:t>
            </a:r>
            <a:r>
              <a:rPr lang="en-US" altLang="zh-CN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KPCA</a:t>
            </a:r>
            <a:r>
              <a:rPr lang="zh-CN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200" b="1" u="sng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zh-CN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偏最小二乘（</a:t>
            </a:r>
            <a:r>
              <a:rPr lang="en-US" altLang="zh-CN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PLS</a:t>
            </a:r>
            <a:r>
              <a:rPr lang="zh-CN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200" b="1" u="sng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zh-CN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局部线性嵌入（</a:t>
            </a:r>
            <a:r>
              <a:rPr lang="en-US" altLang="zh-CN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LLE</a:t>
            </a:r>
            <a:r>
              <a:rPr lang="zh-CN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200" b="1" u="sng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zh-CN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线性判别分析（</a:t>
            </a:r>
            <a:r>
              <a:rPr lang="en-US" altLang="zh-CN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LDA</a:t>
            </a:r>
            <a:r>
              <a:rPr lang="zh-CN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200" b="1" u="sng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9E43897-C9C7-204C-DD76-AF9A5E22BCFB}"/>
              </a:ext>
            </a:extLst>
          </p:cNvPr>
          <p:cNvSpPr txBox="1"/>
          <p:nvPr/>
        </p:nvSpPr>
        <p:spPr>
          <a:xfrm>
            <a:off x="4923489" y="3107775"/>
            <a:ext cx="72327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rtlCol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过滤法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6D680A4-11BC-FB73-4943-EC69D53851CB}"/>
              </a:ext>
            </a:extLst>
          </p:cNvPr>
          <p:cNvSpPr txBox="1"/>
          <p:nvPr/>
        </p:nvSpPr>
        <p:spPr>
          <a:xfrm>
            <a:off x="7694974" y="3107775"/>
            <a:ext cx="72327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rtlCol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嵌入法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735FD1C-CC43-135A-4671-1F19BAE59402}"/>
              </a:ext>
            </a:extLst>
          </p:cNvPr>
          <p:cNvSpPr txBox="1"/>
          <p:nvPr/>
        </p:nvSpPr>
        <p:spPr>
          <a:xfrm>
            <a:off x="4354242" y="3379048"/>
            <a:ext cx="2023894" cy="60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3333B2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不依赖模型，计算快</a:t>
            </a:r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1450" indent="-171450">
              <a:lnSpc>
                <a:spcPct val="150000"/>
              </a:lnSpc>
              <a:buClr>
                <a:srgbClr val="3333B2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可获得特征排序</a:t>
            </a:r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D98B17B4-9BEF-A970-BAC6-EF21B5129036}"/>
              </a:ext>
            </a:extLst>
          </p:cNvPr>
          <p:cNvCxnSpPr>
            <a:cxnSpLocks/>
            <a:stCxn id="14" idx="1"/>
            <a:endCxn id="21" idx="0"/>
          </p:cNvCxnSpPr>
          <p:nvPr/>
        </p:nvCxnSpPr>
        <p:spPr>
          <a:xfrm rot="10800000" flipV="1">
            <a:off x="5285128" y="2649765"/>
            <a:ext cx="2043967" cy="458010"/>
          </a:xfrm>
          <a:prstGeom prst="bentConnector2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E0D15D0-E78E-07C0-DCF2-E1E2A87A55F1}"/>
              </a:ext>
            </a:extLst>
          </p:cNvPr>
          <p:cNvCxnSpPr>
            <a:cxnSpLocks/>
          </p:cNvCxnSpPr>
          <p:nvPr/>
        </p:nvCxnSpPr>
        <p:spPr>
          <a:xfrm>
            <a:off x="866236" y="3222075"/>
            <a:ext cx="0" cy="970764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7506338-7F5B-A3BD-1B54-9B5D3B9DE68E}"/>
              </a:ext>
            </a:extLst>
          </p:cNvPr>
          <p:cNvCxnSpPr>
            <a:cxnSpLocks/>
          </p:cNvCxnSpPr>
          <p:nvPr/>
        </p:nvCxnSpPr>
        <p:spPr>
          <a:xfrm>
            <a:off x="4396745" y="4154739"/>
            <a:ext cx="0" cy="193926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46FB2CB-7959-FA31-7CD0-F7910B7AD0C9}"/>
              </a:ext>
            </a:extLst>
          </p:cNvPr>
          <p:cNvCxnSpPr>
            <a:cxnSpLocks/>
          </p:cNvCxnSpPr>
          <p:nvPr/>
        </p:nvCxnSpPr>
        <p:spPr>
          <a:xfrm>
            <a:off x="9873243" y="4144188"/>
            <a:ext cx="0" cy="821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D2D0854F-354A-8E99-81BE-0BD1D010561D}"/>
              </a:ext>
            </a:extLst>
          </p:cNvPr>
          <p:cNvSpPr txBox="1"/>
          <p:nvPr/>
        </p:nvSpPr>
        <p:spPr>
          <a:xfrm>
            <a:off x="9844953" y="3379048"/>
            <a:ext cx="1588897" cy="603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3333B2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依赖模型、黑箱性</a:t>
            </a:r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1450" indent="-171450">
              <a:lnSpc>
                <a:spcPct val="150000"/>
              </a:lnSpc>
              <a:buClr>
                <a:srgbClr val="3333B2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计算效率低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0B866E5-AD66-6293-825D-3C8AB555054D}"/>
              </a:ext>
            </a:extLst>
          </p:cNvPr>
          <p:cNvSpPr/>
          <p:nvPr/>
        </p:nvSpPr>
        <p:spPr>
          <a:xfrm>
            <a:off x="10004973" y="3440622"/>
            <a:ext cx="1290706" cy="86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60216EA-7477-9E57-0831-4F8F0CC66EE9}"/>
              </a:ext>
            </a:extLst>
          </p:cNvPr>
          <p:cNvSpPr txBox="1"/>
          <p:nvPr/>
        </p:nvSpPr>
        <p:spPr>
          <a:xfrm>
            <a:off x="10287076" y="3107775"/>
            <a:ext cx="72327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rtlCol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包裹法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18177A3-2DCB-4642-48C6-34EF8F016411}"/>
              </a:ext>
            </a:extLst>
          </p:cNvPr>
          <p:cNvSpPr txBox="1"/>
          <p:nvPr/>
        </p:nvSpPr>
        <p:spPr>
          <a:xfrm>
            <a:off x="7264452" y="3379048"/>
            <a:ext cx="1867848" cy="60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3333B2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在模型训练时进行</a:t>
            </a:r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1450" indent="-171450">
              <a:lnSpc>
                <a:spcPct val="150000"/>
              </a:lnSpc>
              <a:buClr>
                <a:srgbClr val="3333B2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计算复杂度适中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1ED3B2D-F799-CB7C-ACAF-6CC581BEA000}"/>
              </a:ext>
            </a:extLst>
          </p:cNvPr>
          <p:cNvCxnSpPr>
            <a:cxnSpLocks/>
          </p:cNvCxnSpPr>
          <p:nvPr/>
        </p:nvCxnSpPr>
        <p:spPr>
          <a:xfrm>
            <a:off x="7290567" y="4081282"/>
            <a:ext cx="0" cy="117736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581823E4-3817-5871-8A76-EBB2971D76C9}"/>
              </a:ext>
            </a:extLst>
          </p:cNvPr>
          <p:cNvCxnSpPr>
            <a:cxnSpLocks/>
            <a:stCxn id="14" idx="3"/>
            <a:endCxn id="31" idx="0"/>
          </p:cNvCxnSpPr>
          <p:nvPr/>
        </p:nvCxnSpPr>
        <p:spPr>
          <a:xfrm>
            <a:off x="8799368" y="2649765"/>
            <a:ext cx="1849346" cy="458010"/>
          </a:xfrm>
          <a:prstGeom prst="bentConnector2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F1F87F8F-0054-C3EB-81B2-467D07BEACBA}"/>
              </a:ext>
            </a:extLst>
          </p:cNvPr>
          <p:cNvSpPr txBox="1"/>
          <p:nvPr/>
        </p:nvSpPr>
        <p:spPr>
          <a:xfrm>
            <a:off x="9897715" y="4075776"/>
            <a:ext cx="2082195" cy="9593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zh-CN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递归特征消除（</a:t>
            </a:r>
            <a:r>
              <a:rPr lang="en-US" altLang="zh-CN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RFE</a:t>
            </a:r>
            <a:r>
              <a:rPr lang="zh-CN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遗传算法（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粒子群算法（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PSO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en-US" altLang="zh-CN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Boruta</a:t>
            </a:r>
            <a:r>
              <a:rPr lang="zh-CN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en-US" altLang="zh-CN" sz="1200" b="1" u="sng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B58F085-861C-4420-E60E-2BF9C035B7DD}"/>
              </a:ext>
            </a:extLst>
          </p:cNvPr>
          <p:cNvSpPr txBox="1"/>
          <p:nvPr/>
        </p:nvSpPr>
        <p:spPr>
          <a:xfrm>
            <a:off x="7319882" y="4065362"/>
            <a:ext cx="2056037" cy="118494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zh-CN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套索回归（</a:t>
            </a:r>
            <a:r>
              <a:rPr lang="en-US" altLang="zh-CN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Lasso</a:t>
            </a:r>
            <a:r>
              <a:rPr lang="zh-CN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200" b="1" u="sng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zh-CN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岭回归（</a:t>
            </a:r>
            <a:r>
              <a:rPr lang="en-US" altLang="zh-CN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Ridge</a:t>
            </a:r>
            <a:r>
              <a:rPr lang="zh-CN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200" b="1" u="sng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弹性网（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EN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平均不纯度降低（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MDI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72800" indent="-230400">
              <a:lnSpc>
                <a:spcPct val="120000"/>
              </a:lnSpc>
              <a:buClr>
                <a:srgbClr val="3333B2"/>
              </a:buClr>
              <a:buAutoNum type="arabicPeriod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平均准确度降低（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MDA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F1915F1-304C-9543-0652-C3517BE9076B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8056611" y="3090806"/>
            <a:ext cx="1" cy="169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3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45881-5925-5788-F621-B8A6D85B9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A5EEAD-3F03-1331-7B1D-C8125B5DB786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特征构建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45E4FD18-9917-5434-8BF0-C6724DAC98DD}"/>
              </a:ext>
            </a:extLst>
          </p:cNvPr>
          <p:cNvSpPr txBox="1">
            <a:spLocks/>
          </p:cNvSpPr>
          <p:nvPr/>
        </p:nvSpPr>
        <p:spPr>
          <a:xfrm>
            <a:off x="804460" y="1321539"/>
            <a:ext cx="10675416" cy="5057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不同数据降维方法特点对比：</a:t>
            </a:r>
          </a:p>
        </p:txBody>
      </p:sp>
      <p:graphicFrame>
        <p:nvGraphicFramePr>
          <p:cNvPr id="5" name="表格 24">
            <a:extLst>
              <a:ext uri="{FF2B5EF4-FFF2-40B4-BE49-F238E27FC236}">
                <a16:creationId xmlns:a16="http://schemas.microsoft.com/office/drawing/2014/main" id="{D2352D75-3161-1CAB-B97F-35BE37A83C39}"/>
              </a:ext>
            </a:extLst>
          </p:cNvPr>
          <p:cNvGraphicFramePr>
            <a:graphicFrameLocks noGrp="1"/>
          </p:cNvGraphicFramePr>
          <p:nvPr/>
        </p:nvGraphicFramePr>
        <p:xfrm>
          <a:off x="794364" y="1767840"/>
          <a:ext cx="10617196" cy="4512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506">
                  <a:extLst>
                    <a:ext uri="{9D8B030D-6E8A-4147-A177-3AD203B41FA5}">
                      <a16:colId xmlns:a16="http://schemas.microsoft.com/office/drawing/2014/main" val="2947287480"/>
                    </a:ext>
                  </a:extLst>
                </a:gridCol>
                <a:gridCol w="1448138">
                  <a:extLst>
                    <a:ext uri="{9D8B030D-6E8A-4147-A177-3AD203B41FA5}">
                      <a16:colId xmlns:a16="http://schemas.microsoft.com/office/drawing/2014/main" val="3568072637"/>
                    </a:ext>
                  </a:extLst>
                </a:gridCol>
                <a:gridCol w="1448138">
                  <a:extLst>
                    <a:ext uri="{9D8B030D-6E8A-4147-A177-3AD203B41FA5}">
                      <a16:colId xmlns:a16="http://schemas.microsoft.com/office/drawing/2014/main" val="21959451"/>
                    </a:ext>
                  </a:extLst>
                </a:gridCol>
                <a:gridCol w="1448138">
                  <a:extLst>
                    <a:ext uri="{9D8B030D-6E8A-4147-A177-3AD203B41FA5}">
                      <a16:colId xmlns:a16="http://schemas.microsoft.com/office/drawing/2014/main" val="1669900623"/>
                    </a:ext>
                  </a:extLst>
                </a:gridCol>
                <a:gridCol w="1257978">
                  <a:extLst>
                    <a:ext uri="{9D8B030D-6E8A-4147-A177-3AD203B41FA5}">
                      <a16:colId xmlns:a16="http://schemas.microsoft.com/office/drawing/2014/main" val="3949077045"/>
                    </a:ext>
                  </a:extLst>
                </a:gridCol>
                <a:gridCol w="1638298">
                  <a:extLst>
                    <a:ext uri="{9D8B030D-6E8A-4147-A177-3AD203B41FA5}">
                      <a16:colId xmlns:a16="http://schemas.microsoft.com/office/drawing/2014/main" val="1543167000"/>
                    </a:ext>
                  </a:extLst>
                </a:gridCol>
              </a:tblGrid>
              <a:tr h="2787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降维方法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方法类型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降维策略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非线性数据适用性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冗余排除能力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华文新魏" panose="02010800040101010101" pitchFamily="2" charset="-122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特征重要性排序能力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华文新魏" panose="02010800040101010101" pitchFamily="2" charset="-122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157828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皮尔逊系数（</a:t>
                      </a:r>
                      <a:r>
                        <a:rPr lang="en-US" altLang="zh-CN" sz="12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PearsonCorr</a:t>
                      </a: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单因素分析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IRFS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875001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斯皮尔曼系数（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SpearmanCorr</a:t>
                      </a: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单因素分析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IRFS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47647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距离相关系数（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DistCorr</a:t>
                      </a: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单因素分析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IRFS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144974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互信息（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MI</a:t>
                      </a: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单因素分析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IRFS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012367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最大信息系数（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MIC</a:t>
                      </a: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单因素分析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IRFS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95857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联合互信息（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JMI</a:t>
                      </a: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</a:pP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因果特征选择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IRFS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064885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最大联合互信息（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JMIM</a:t>
                      </a: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</a:pP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因果特征选择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IRFS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39533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最小冗余最大相关（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MRMR</a:t>
                      </a: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</a:pP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因果特征选择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IRFS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748295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最大条件互信息（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CMIM</a:t>
                      </a: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</a:pP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因果特征选择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IRFS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495784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平均不纯度降低（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MDI</a:t>
                      </a: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</a:pP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随机森林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IRFS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652917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平均准确度降低（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MDA</a:t>
                      </a: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</a:pP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随机森林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IRFS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80137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遗传算法（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GA</a:t>
                      </a: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启发式搜索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SSFS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5645897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粒子群算法（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PSO</a:t>
                      </a: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启发式搜索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SSFS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105088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套索回归（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Lasso</a:t>
                      </a: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正则化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SSFS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819445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岭回归（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Ridge</a:t>
                      </a: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正则化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SSFS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198145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弹性网（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EN</a:t>
                      </a: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正则化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SSFS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186468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主成分分析（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PCA</a:t>
                      </a: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线性变换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FE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3527423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核主成分分析（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KPCA</a:t>
                      </a: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非线性变换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FE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152055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偏最小二乘（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PLS</a:t>
                      </a: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线性变换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FE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469818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局部线性嵌入（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LLE</a:t>
                      </a: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非线性变换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FE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266940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线性判别分析（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LDA</a:t>
                      </a: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线性变换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FE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658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7235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3E884-5B0D-0DEC-26AE-FDC842C2F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C1A8B11-46B1-0ECB-6170-9F5A0064A7EA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样本构建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AA8F1727-DE18-4D8E-F25C-171C935386D0}"/>
              </a:ext>
            </a:extLst>
          </p:cNvPr>
          <p:cNvSpPr txBox="1">
            <a:spLocks/>
          </p:cNvSpPr>
          <p:nvPr/>
        </p:nvSpPr>
        <p:spPr>
          <a:xfrm>
            <a:off x="804460" y="1321539"/>
            <a:ext cx="7317075" cy="9436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机器学习模型一般只接受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向量化、结构化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的输入：行对应样本、列对应特征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截面预测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时序预测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样本构建示例如下：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7B13E74F-00C6-67B7-DBBC-5E8E4E7129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64251" y="3335430"/>
              <a:ext cx="1953458" cy="12393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9588">
                      <a:extLst>
                        <a:ext uri="{9D8B030D-6E8A-4147-A177-3AD203B41FA5}">
                          <a16:colId xmlns:a16="http://schemas.microsoft.com/office/drawing/2014/main" val="2036291203"/>
                        </a:ext>
                      </a:extLst>
                    </a:gridCol>
                    <a:gridCol w="318774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  <a:gridCol w="318774">
                      <a:extLst>
                        <a:ext uri="{9D8B030D-6E8A-4147-A177-3AD203B41FA5}">
                          <a16:colId xmlns:a16="http://schemas.microsoft.com/office/drawing/2014/main" val="1110118720"/>
                        </a:ext>
                      </a:extLst>
                    </a:gridCol>
                    <a:gridCol w="318774">
                      <a:extLst>
                        <a:ext uri="{9D8B030D-6E8A-4147-A177-3AD203B41FA5}">
                          <a16:colId xmlns:a16="http://schemas.microsoft.com/office/drawing/2014/main" val="704550930"/>
                        </a:ext>
                      </a:extLst>
                    </a:gridCol>
                    <a:gridCol w="318774">
                      <a:extLst>
                        <a:ext uri="{9D8B030D-6E8A-4147-A177-3AD203B41FA5}">
                          <a16:colId xmlns:a16="http://schemas.microsoft.com/office/drawing/2014/main" val="1397344852"/>
                        </a:ext>
                      </a:extLst>
                    </a:gridCol>
                    <a:gridCol w="318774">
                      <a:extLst>
                        <a:ext uri="{9D8B030D-6E8A-4147-A177-3AD203B41FA5}">
                          <a16:colId xmlns:a16="http://schemas.microsoft.com/office/drawing/2014/main" val="3901856775"/>
                        </a:ext>
                      </a:extLst>
                    </a:gridCol>
                  </a:tblGrid>
                  <a:tr h="2428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solidFill>
                                <a:schemeClr val="bg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No.</a:t>
                          </a:r>
                          <a:endParaRPr lang="zh-CN" altLang="en-US" sz="1000" dirty="0">
                            <a:solidFill>
                              <a:schemeClr val="bg1"/>
                            </a:solidFill>
                            <a:latin typeface="华文楷体" panose="02010600040101010101" pitchFamily="2" charset="-122"/>
                            <a:ea typeface="华文楷体" panose="02010600040101010101" pitchFamily="2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zh-CN" altLang="en-US" sz="10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zh-CN" altLang="en-US" sz="10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737237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i="1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</a:t>
                          </a:r>
                          <a:endParaRPr lang="zh-CN" altLang="en-US" sz="1000" b="0" i="1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7B13E74F-00C6-67B7-DBBC-5E8E4E7129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0298807"/>
                  </p:ext>
                </p:extLst>
              </p:nvPr>
            </p:nvGraphicFramePr>
            <p:xfrm>
              <a:off x="2664251" y="3335430"/>
              <a:ext cx="1953458" cy="12393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9588">
                      <a:extLst>
                        <a:ext uri="{9D8B030D-6E8A-4147-A177-3AD203B41FA5}">
                          <a16:colId xmlns:a16="http://schemas.microsoft.com/office/drawing/2014/main" val="2036291203"/>
                        </a:ext>
                      </a:extLst>
                    </a:gridCol>
                    <a:gridCol w="318774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  <a:gridCol w="318774">
                      <a:extLst>
                        <a:ext uri="{9D8B030D-6E8A-4147-A177-3AD203B41FA5}">
                          <a16:colId xmlns:a16="http://schemas.microsoft.com/office/drawing/2014/main" val="1110118720"/>
                        </a:ext>
                      </a:extLst>
                    </a:gridCol>
                    <a:gridCol w="318774">
                      <a:extLst>
                        <a:ext uri="{9D8B030D-6E8A-4147-A177-3AD203B41FA5}">
                          <a16:colId xmlns:a16="http://schemas.microsoft.com/office/drawing/2014/main" val="704550930"/>
                        </a:ext>
                      </a:extLst>
                    </a:gridCol>
                    <a:gridCol w="318774">
                      <a:extLst>
                        <a:ext uri="{9D8B030D-6E8A-4147-A177-3AD203B41FA5}">
                          <a16:colId xmlns:a16="http://schemas.microsoft.com/office/drawing/2014/main" val="1397344852"/>
                        </a:ext>
                      </a:extLst>
                    </a:gridCol>
                    <a:gridCol w="318774">
                      <a:extLst>
                        <a:ext uri="{9D8B030D-6E8A-4147-A177-3AD203B41FA5}">
                          <a16:colId xmlns:a16="http://schemas.microsoft.com/office/drawing/2014/main" val="390185677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solidFill>
                                <a:schemeClr val="bg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No.</a:t>
                          </a:r>
                          <a:endParaRPr lang="zh-CN" altLang="en-US" sz="1000" dirty="0">
                            <a:solidFill>
                              <a:schemeClr val="bg1"/>
                            </a:solidFill>
                            <a:latin typeface="华文楷体" panose="02010600040101010101" pitchFamily="2" charset="-122"/>
                            <a:ea typeface="华文楷体" panose="02010600040101010101" pitchFamily="2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15385" t="-2500" r="-407692" b="-4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11321" t="-2500" r="-300000" b="-4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17308" t="-2500" r="-205769" b="-4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09434" t="-2500" r="-101887" b="-4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519231" t="-2500" r="-3846" b="-42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zh-CN" altLang="en-US" sz="10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15385" t="-100000" r="-407692" b="-3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11321" t="-100000" r="-300000" b="-3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17308" t="-100000" r="-205769" b="-3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09434" t="-100000" r="-101887" b="-3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519231" t="-100000" r="-3846" b="-312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zh-CN" altLang="en-US" sz="10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15385" t="-195238" r="-407692" b="-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11321" t="-195238" r="-300000" b="-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17308" t="-195238" r="-205769" b="-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09434" t="-195238" r="-101887" b="-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519231" t="-195238" r="-3846" b="-2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695" t="-310000" r="-447458" b="-1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15385" t="-310000" r="-407692" b="-1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11321" t="-310000" r="-300000" b="-1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17308" t="-310000" r="-205769" b="-1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09434" t="-310000" r="-101887" b="-1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519231" t="-310000" r="-3846" b="-1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737237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i="1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</a:t>
                          </a:r>
                          <a:endParaRPr lang="zh-CN" altLang="en-US" sz="1000" b="0" i="1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15385" t="-400000" r="-407692" b="-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11321" t="-400000" r="-300000" b="-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17308" t="-400000" r="-205769" b="-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09434" t="-400000" r="-101887" b="-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519231" t="-400000" r="-3846" b="-12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箭头: 下 5">
            <a:extLst>
              <a:ext uri="{FF2B5EF4-FFF2-40B4-BE49-F238E27FC236}">
                <a16:creationId xmlns:a16="http://schemas.microsoft.com/office/drawing/2014/main" id="{FD74E50E-6ED8-917F-D531-48FE5A474D04}"/>
              </a:ext>
            </a:extLst>
          </p:cNvPr>
          <p:cNvSpPr/>
          <p:nvPr/>
        </p:nvSpPr>
        <p:spPr>
          <a:xfrm>
            <a:off x="3134964" y="3085881"/>
            <a:ext cx="114300" cy="136525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1E428D83-C81A-2A9D-CFF3-14FDA7688582}"/>
              </a:ext>
            </a:extLst>
          </p:cNvPr>
          <p:cNvSpPr/>
          <p:nvPr/>
        </p:nvSpPr>
        <p:spPr>
          <a:xfrm>
            <a:off x="3435687" y="3085881"/>
            <a:ext cx="114300" cy="136525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8F9A1BAD-7D33-F00C-537A-97501AF776EA}"/>
              </a:ext>
            </a:extLst>
          </p:cNvPr>
          <p:cNvSpPr/>
          <p:nvPr/>
        </p:nvSpPr>
        <p:spPr>
          <a:xfrm>
            <a:off x="4424013" y="3082435"/>
            <a:ext cx="114300" cy="136525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2">
                <a:extLst>
                  <a:ext uri="{FF2B5EF4-FFF2-40B4-BE49-F238E27FC236}">
                    <a16:creationId xmlns:a16="http://schemas.microsoft.com/office/drawing/2014/main" id="{F31396C5-9CC0-7316-6F55-CDC87EBE13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97795" y="4960111"/>
              <a:ext cx="1315910" cy="12393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9588">
                      <a:extLst>
                        <a:ext uri="{9D8B030D-6E8A-4147-A177-3AD203B41FA5}">
                          <a16:colId xmlns:a16="http://schemas.microsoft.com/office/drawing/2014/main" val="2036291203"/>
                        </a:ext>
                      </a:extLst>
                    </a:gridCol>
                    <a:gridCol w="318774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  <a:gridCol w="318774">
                      <a:extLst>
                        <a:ext uri="{9D8B030D-6E8A-4147-A177-3AD203B41FA5}">
                          <a16:colId xmlns:a16="http://schemas.microsoft.com/office/drawing/2014/main" val="1110118720"/>
                        </a:ext>
                      </a:extLst>
                    </a:gridCol>
                    <a:gridCol w="318774">
                      <a:extLst>
                        <a:ext uri="{9D8B030D-6E8A-4147-A177-3AD203B41FA5}">
                          <a16:colId xmlns:a16="http://schemas.microsoft.com/office/drawing/2014/main" val="3901856775"/>
                        </a:ext>
                      </a:extLst>
                    </a:gridCol>
                  </a:tblGrid>
                  <a:tr h="2428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1" dirty="0">
                              <a:solidFill>
                                <a:schemeClr val="bg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No.</a:t>
                          </a:r>
                          <a:endParaRPr lang="zh-CN" altLang="en-US" sz="1000" b="1" dirty="0">
                            <a:solidFill>
                              <a:schemeClr val="bg1"/>
                            </a:solidFill>
                            <a:latin typeface="华文楷体" panose="02010600040101010101" pitchFamily="2" charset="-122"/>
                            <a:ea typeface="华文楷体" panose="02010600040101010101" pitchFamily="2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zh-CN" altLang="en-US" sz="10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zh-CN" altLang="en-US" sz="10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737237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i="1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</a:t>
                          </a:r>
                          <a:endParaRPr lang="zh-CN" altLang="en-US" sz="1000" b="0" i="1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2">
                <a:extLst>
                  <a:ext uri="{FF2B5EF4-FFF2-40B4-BE49-F238E27FC236}">
                    <a16:creationId xmlns:a16="http://schemas.microsoft.com/office/drawing/2014/main" id="{F31396C5-9CC0-7316-6F55-CDC87EBE13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5720218"/>
                  </p:ext>
                </p:extLst>
              </p:nvPr>
            </p:nvGraphicFramePr>
            <p:xfrm>
              <a:off x="3297795" y="4960111"/>
              <a:ext cx="1315910" cy="12393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9588">
                      <a:extLst>
                        <a:ext uri="{9D8B030D-6E8A-4147-A177-3AD203B41FA5}">
                          <a16:colId xmlns:a16="http://schemas.microsoft.com/office/drawing/2014/main" val="2036291203"/>
                        </a:ext>
                      </a:extLst>
                    </a:gridCol>
                    <a:gridCol w="318774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  <a:gridCol w="318774">
                      <a:extLst>
                        <a:ext uri="{9D8B030D-6E8A-4147-A177-3AD203B41FA5}">
                          <a16:colId xmlns:a16="http://schemas.microsoft.com/office/drawing/2014/main" val="1110118720"/>
                        </a:ext>
                      </a:extLst>
                    </a:gridCol>
                    <a:gridCol w="318774">
                      <a:extLst>
                        <a:ext uri="{9D8B030D-6E8A-4147-A177-3AD203B41FA5}">
                          <a16:colId xmlns:a16="http://schemas.microsoft.com/office/drawing/2014/main" val="390185677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1" dirty="0">
                              <a:solidFill>
                                <a:schemeClr val="bg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No.</a:t>
                          </a:r>
                          <a:endParaRPr lang="zh-CN" altLang="en-US" sz="1000" b="1" dirty="0">
                            <a:solidFill>
                              <a:schemeClr val="bg1"/>
                            </a:solidFill>
                            <a:latin typeface="华文楷体" panose="02010600040101010101" pitchFamily="2" charset="-122"/>
                            <a:ea typeface="华文楷体" panose="02010600040101010101" pitchFamily="2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13208" t="-2500" r="-201887" b="-4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17308" t="-2500" r="-105769" b="-4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11321" t="-2500" r="-3774" b="-4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zh-CN" altLang="en-US" sz="10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13208" t="-100000" r="-201887" b="-3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17308" t="-100000" r="-105769" b="-3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11321" t="-100000" r="-3774" b="-314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zh-CN" altLang="en-US" sz="10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13208" t="-195238" r="-201887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17308" t="-195238" r="-105769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11321" t="-195238" r="-3774" b="-2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695" t="-310000" r="-271186" b="-1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13208" t="-310000" r="-201887" b="-1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17308" t="-310000" r="-105769" b="-1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11321" t="-310000" r="-3774" b="-11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737237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i="1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</a:t>
                          </a:r>
                          <a:endParaRPr lang="zh-CN" altLang="en-US" sz="1000" b="0" i="1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13208" t="-400000" r="-201887" b="-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17308" t="-400000" r="-105769" b="-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11321" t="-400000" r="-3774" b="-14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2">
                <a:extLst>
                  <a:ext uri="{FF2B5EF4-FFF2-40B4-BE49-F238E27FC236}">
                    <a16:creationId xmlns:a16="http://schemas.microsoft.com/office/drawing/2014/main" id="{F3DC454F-4819-E594-8765-8C15C414E06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25478" y="4960111"/>
              <a:ext cx="268092" cy="121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8092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</a:tblGrid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sz="1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3737237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2">
                <a:extLst>
                  <a:ext uri="{FF2B5EF4-FFF2-40B4-BE49-F238E27FC236}">
                    <a16:creationId xmlns:a16="http://schemas.microsoft.com/office/drawing/2014/main" id="{F3DC454F-4819-E594-8765-8C15C414E0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0254758"/>
                  </p:ext>
                </p:extLst>
              </p:nvPr>
            </p:nvGraphicFramePr>
            <p:xfrm>
              <a:off x="5225478" y="4960111"/>
              <a:ext cx="268092" cy="121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8092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222" t="-2500" r="-4444" b="-4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222" t="-102500" r="-4444" b="-3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222" t="-197561" r="-4444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222" t="-305000" r="-4444" b="-1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73723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222" t="-405000" r="-4444" b="-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B4C5E20-BD4B-44EB-C055-D8E79C71CB55}"/>
              </a:ext>
            </a:extLst>
          </p:cNvPr>
          <p:cNvCxnSpPr>
            <a:cxnSpLocks/>
          </p:cNvCxnSpPr>
          <p:nvPr/>
        </p:nvCxnSpPr>
        <p:spPr>
          <a:xfrm>
            <a:off x="2658726" y="4556156"/>
            <a:ext cx="633544" cy="403955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A1F6945-9FA8-4AAE-0542-5849859CD301}"/>
              </a:ext>
            </a:extLst>
          </p:cNvPr>
          <p:cNvCxnSpPr>
            <a:cxnSpLocks/>
          </p:cNvCxnSpPr>
          <p:nvPr/>
        </p:nvCxnSpPr>
        <p:spPr>
          <a:xfrm flipH="1">
            <a:off x="4613704" y="4556156"/>
            <a:ext cx="6356" cy="403955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箭头: 上下 12">
            <a:extLst>
              <a:ext uri="{FF2B5EF4-FFF2-40B4-BE49-F238E27FC236}">
                <a16:creationId xmlns:a16="http://schemas.microsoft.com/office/drawing/2014/main" id="{14DE8B8C-ECC4-066B-97F1-8A371AAF9FC8}"/>
              </a:ext>
            </a:extLst>
          </p:cNvPr>
          <p:cNvSpPr/>
          <p:nvPr/>
        </p:nvSpPr>
        <p:spPr>
          <a:xfrm rot="16200000">
            <a:off x="4762880" y="3766820"/>
            <a:ext cx="299468" cy="493961"/>
          </a:xfrm>
          <a:prstGeom prst="upDownArrow">
            <a:avLst>
              <a:gd name="adj1" fmla="val 26415"/>
              <a:gd name="adj2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4" name="箭头: 上下 13">
            <a:extLst>
              <a:ext uri="{FF2B5EF4-FFF2-40B4-BE49-F238E27FC236}">
                <a16:creationId xmlns:a16="http://schemas.microsoft.com/office/drawing/2014/main" id="{22EAEEA5-28EF-49AC-9F9F-EC6B5561BFA3}"/>
              </a:ext>
            </a:extLst>
          </p:cNvPr>
          <p:cNvSpPr/>
          <p:nvPr/>
        </p:nvSpPr>
        <p:spPr>
          <a:xfrm rot="16200000">
            <a:off x="4756815" y="5352829"/>
            <a:ext cx="299468" cy="493961"/>
          </a:xfrm>
          <a:prstGeom prst="upDownArrow">
            <a:avLst>
              <a:gd name="adj1" fmla="val 26415"/>
              <a:gd name="adj2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64FDAE3-9082-A85D-4F35-CDF5F8A0E6BB}"/>
              </a:ext>
            </a:extLst>
          </p:cNvPr>
          <p:cNvCxnSpPr>
            <a:cxnSpLocks/>
          </p:cNvCxnSpPr>
          <p:nvPr/>
        </p:nvCxnSpPr>
        <p:spPr>
          <a:xfrm flipH="1">
            <a:off x="5219953" y="4480541"/>
            <a:ext cx="8701" cy="674916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91C8111-BF2F-4049-74F1-8B2F093E9C0F}"/>
              </a:ext>
            </a:extLst>
          </p:cNvPr>
          <p:cNvCxnSpPr>
            <a:cxnSpLocks/>
          </p:cNvCxnSpPr>
          <p:nvPr/>
        </p:nvCxnSpPr>
        <p:spPr>
          <a:xfrm flipH="1">
            <a:off x="5493570" y="4480541"/>
            <a:ext cx="3178" cy="674916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767D8B0-8608-0728-24B0-E307DACE629B}"/>
              </a:ext>
            </a:extLst>
          </p:cNvPr>
          <p:cNvSpPr txBox="1"/>
          <p:nvPr/>
        </p:nvSpPr>
        <p:spPr>
          <a:xfrm>
            <a:off x="6493864" y="3734968"/>
            <a:ext cx="1091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被选中时刻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2">
                <a:extLst>
                  <a:ext uri="{FF2B5EF4-FFF2-40B4-BE49-F238E27FC236}">
                    <a16:creationId xmlns:a16="http://schemas.microsoft.com/office/drawing/2014/main" id="{F4448771-1BAC-4EDC-ED5D-D7461D3955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828474" y="3249096"/>
              <a:ext cx="2080606" cy="14899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3561">
                      <a:extLst>
                        <a:ext uri="{9D8B030D-6E8A-4147-A177-3AD203B41FA5}">
                          <a16:colId xmlns:a16="http://schemas.microsoft.com/office/drawing/2014/main" val="2036291203"/>
                        </a:ext>
                      </a:extLst>
                    </a:gridCol>
                    <a:gridCol w="319409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  <a:gridCol w="319409">
                      <a:extLst>
                        <a:ext uri="{9D8B030D-6E8A-4147-A177-3AD203B41FA5}">
                          <a16:colId xmlns:a16="http://schemas.microsoft.com/office/drawing/2014/main" val="1110118720"/>
                        </a:ext>
                      </a:extLst>
                    </a:gridCol>
                    <a:gridCol w="319409">
                      <a:extLst>
                        <a:ext uri="{9D8B030D-6E8A-4147-A177-3AD203B41FA5}">
                          <a16:colId xmlns:a16="http://schemas.microsoft.com/office/drawing/2014/main" val="704550930"/>
                        </a:ext>
                      </a:extLst>
                    </a:gridCol>
                    <a:gridCol w="319409">
                      <a:extLst>
                        <a:ext uri="{9D8B030D-6E8A-4147-A177-3AD203B41FA5}">
                          <a16:colId xmlns:a16="http://schemas.microsoft.com/office/drawing/2014/main" val="1397344852"/>
                        </a:ext>
                      </a:extLst>
                    </a:gridCol>
                    <a:gridCol w="319409">
                      <a:extLst>
                        <a:ext uri="{9D8B030D-6E8A-4147-A177-3AD203B41FA5}">
                          <a16:colId xmlns:a16="http://schemas.microsoft.com/office/drawing/2014/main" val="3901856775"/>
                        </a:ext>
                      </a:extLst>
                    </a:gridCol>
                  </a:tblGrid>
                  <a:tr h="2020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solidFill>
                                <a:schemeClr val="bg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Time</a:t>
                          </a:r>
                          <a:endParaRPr lang="zh-CN" altLang="en-US" sz="1000" dirty="0">
                            <a:solidFill>
                              <a:schemeClr val="bg1"/>
                            </a:solidFill>
                            <a:latin typeface="华文楷体" panose="02010600040101010101" pitchFamily="2" charset="-122"/>
                            <a:ea typeface="华文楷体" panose="02010600040101010101" pitchFamily="2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07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zh-CN" altLang="en-US" sz="10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07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zh-CN" altLang="en-US" sz="10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07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</a:t>
                          </a:r>
                          <a:endParaRPr lang="zh-CN" altLang="en-US" sz="10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8873888"/>
                      </a:ext>
                    </a:extLst>
                  </a:tr>
                  <a:tr h="20201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737237"/>
                      </a:ext>
                    </a:extLst>
                  </a:tr>
                  <a:tr h="207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i="1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</a:t>
                          </a:r>
                          <a:endParaRPr lang="zh-CN" altLang="en-US" sz="1000" b="0" i="1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2">
                <a:extLst>
                  <a:ext uri="{FF2B5EF4-FFF2-40B4-BE49-F238E27FC236}">
                    <a16:creationId xmlns:a16="http://schemas.microsoft.com/office/drawing/2014/main" id="{F4448771-1BAC-4EDC-ED5D-D7461D3955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660212"/>
                  </p:ext>
                </p:extLst>
              </p:nvPr>
            </p:nvGraphicFramePr>
            <p:xfrm>
              <a:off x="7828474" y="3249096"/>
              <a:ext cx="2080606" cy="14899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3561">
                      <a:extLst>
                        <a:ext uri="{9D8B030D-6E8A-4147-A177-3AD203B41FA5}">
                          <a16:colId xmlns:a16="http://schemas.microsoft.com/office/drawing/2014/main" val="2036291203"/>
                        </a:ext>
                      </a:extLst>
                    </a:gridCol>
                    <a:gridCol w="319409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  <a:gridCol w="319409">
                      <a:extLst>
                        <a:ext uri="{9D8B030D-6E8A-4147-A177-3AD203B41FA5}">
                          <a16:colId xmlns:a16="http://schemas.microsoft.com/office/drawing/2014/main" val="1110118720"/>
                        </a:ext>
                      </a:extLst>
                    </a:gridCol>
                    <a:gridCol w="319409">
                      <a:extLst>
                        <a:ext uri="{9D8B030D-6E8A-4147-A177-3AD203B41FA5}">
                          <a16:colId xmlns:a16="http://schemas.microsoft.com/office/drawing/2014/main" val="704550930"/>
                        </a:ext>
                      </a:extLst>
                    </a:gridCol>
                    <a:gridCol w="319409">
                      <a:extLst>
                        <a:ext uri="{9D8B030D-6E8A-4147-A177-3AD203B41FA5}">
                          <a16:colId xmlns:a16="http://schemas.microsoft.com/office/drawing/2014/main" val="1397344852"/>
                        </a:ext>
                      </a:extLst>
                    </a:gridCol>
                    <a:gridCol w="319409">
                      <a:extLst>
                        <a:ext uri="{9D8B030D-6E8A-4147-A177-3AD203B41FA5}">
                          <a16:colId xmlns:a16="http://schemas.microsoft.com/office/drawing/2014/main" val="390185677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solidFill>
                                <a:schemeClr val="bg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Time</a:t>
                          </a:r>
                          <a:endParaRPr lang="zh-CN" altLang="en-US" sz="1000" dirty="0">
                            <a:solidFill>
                              <a:schemeClr val="bg1"/>
                            </a:solidFill>
                            <a:latin typeface="华文楷体" panose="02010600040101010101" pitchFamily="2" charset="-122"/>
                            <a:ea typeface="华文楷体" panose="02010600040101010101" pitchFamily="2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50943" t="-2500" r="-400000" b="-5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55769" t="-2500" r="-307692" b="-5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349057" t="-2500" r="-201887" b="-5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57692" t="-2500" r="-105769" b="-5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547170" t="-2500" r="-3774" b="-52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zh-CN" altLang="en-US" sz="10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50943" t="-97619" r="-400000" b="-4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55769" t="-97619" r="-307692" b="-4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349057" t="-97619" r="-201887" b="-4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57692" t="-97619" r="-105769" b="-4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547170" t="-97619" r="-3774" b="-4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zh-CN" altLang="en-US" sz="10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50943" t="-202439" r="-400000" b="-3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55769" t="-202439" r="-307692" b="-3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349057" t="-202439" r="-201887" b="-3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57692" t="-202439" r="-105769" b="-3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547170" t="-202439" r="-3774" b="-312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</a:t>
                          </a:r>
                          <a:endParaRPr lang="zh-CN" altLang="en-US" sz="10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50943" t="-302439" r="-400000" b="-2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55769" t="-302439" r="-307692" b="-2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349057" t="-302439" r="-201887" b="-2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57692" t="-302439" r="-105769" b="-2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547170" t="-302439" r="-3774" b="-212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887388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266" t="-402439" r="-335443" b="-1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50943" t="-402439" r="-400000" b="-1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55769" t="-402439" r="-307692" b="-1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349057" t="-402439" r="-201887" b="-1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57692" t="-402439" r="-105769" b="-1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547170" t="-402439" r="-3774" b="-112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737237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i="1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</a:t>
                          </a:r>
                          <a:endParaRPr lang="zh-CN" altLang="en-US" sz="1000" b="0" i="1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50943" t="-502439" r="-400000" b="-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55769" t="-502439" r="-307692" b="-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349057" t="-502439" r="-201887" b="-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57692" t="-502439" r="-105769" b="-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547170" t="-502439" r="-3774" b="-12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2">
                <a:extLst>
                  <a:ext uri="{FF2B5EF4-FFF2-40B4-BE49-F238E27FC236}">
                    <a16:creationId xmlns:a16="http://schemas.microsoft.com/office/drawing/2014/main" id="{6F596528-0EE2-8D04-4871-8B5646C22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26381" y="3249096"/>
              <a:ext cx="268092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8092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</a:tblGrid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sz="1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737237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2706232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2">
                <a:extLst>
                  <a:ext uri="{FF2B5EF4-FFF2-40B4-BE49-F238E27FC236}">
                    <a16:creationId xmlns:a16="http://schemas.microsoft.com/office/drawing/2014/main" id="{6F596528-0EE2-8D04-4871-8B5646C221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8440442"/>
                  </p:ext>
                </p:extLst>
              </p:nvPr>
            </p:nvGraphicFramePr>
            <p:xfrm>
              <a:off x="10526381" y="3249096"/>
              <a:ext cx="268092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8092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222" t="-2500" r="-4444" b="-5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222" t="-102500" r="-4444" b="-4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222" t="-197561" r="-4444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222" t="-305000" r="-4444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73723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222" t="-405000" r="-4444" b="-1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062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222" t="-505000" r="-4444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箭头: 下 19">
            <a:extLst>
              <a:ext uri="{FF2B5EF4-FFF2-40B4-BE49-F238E27FC236}">
                <a16:creationId xmlns:a16="http://schemas.microsoft.com/office/drawing/2014/main" id="{EB6D399F-FFE2-CBC8-7CAD-14BA778A905F}"/>
              </a:ext>
            </a:extLst>
          </p:cNvPr>
          <p:cNvSpPr/>
          <p:nvPr/>
        </p:nvSpPr>
        <p:spPr>
          <a:xfrm>
            <a:off x="8426336" y="3067676"/>
            <a:ext cx="114300" cy="136525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36E6AD24-477E-8C94-FAE6-284938B0184C}"/>
              </a:ext>
            </a:extLst>
          </p:cNvPr>
          <p:cNvSpPr/>
          <p:nvPr/>
        </p:nvSpPr>
        <p:spPr>
          <a:xfrm>
            <a:off x="8727059" y="3067676"/>
            <a:ext cx="114300" cy="136525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7409AC57-C88E-B672-CF24-A5276236F7FA}"/>
              </a:ext>
            </a:extLst>
          </p:cNvPr>
          <p:cNvSpPr/>
          <p:nvPr/>
        </p:nvSpPr>
        <p:spPr>
          <a:xfrm>
            <a:off x="9715385" y="3064230"/>
            <a:ext cx="114300" cy="136525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3" name="箭头: 上下 22">
            <a:extLst>
              <a:ext uri="{FF2B5EF4-FFF2-40B4-BE49-F238E27FC236}">
                <a16:creationId xmlns:a16="http://schemas.microsoft.com/office/drawing/2014/main" id="{0DB403BC-5749-7675-8112-8249E700C0DF}"/>
              </a:ext>
            </a:extLst>
          </p:cNvPr>
          <p:cNvSpPr/>
          <p:nvPr/>
        </p:nvSpPr>
        <p:spPr>
          <a:xfrm rot="16200000">
            <a:off x="10064987" y="3741495"/>
            <a:ext cx="299468" cy="493961"/>
          </a:xfrm>
          <a:prstGeom prst="upDownArrow">
            <a:avLst>
              <a:gd name="adj1" fmla="val 26415"/>
              <a:gd name="adj2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224E2CE5-C2EF-D85A-8259-D7212CFCA118}"/>
              </a:ext>
            </a:extLst>
          </p:cNvPr>
          <p:cNvSpPr/>
          <p:nvPr/>
        </p:nvSpPr>
        <p:spPr>
          <a:xfrm rot="16200000">
            <a:off x="7632149" y="3800528"/>
            <a:ext cx="114300" cy="136525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">
                <a:extLst>
                  <a:ext uri="{FF2B5EF4-FFF2-40B4-BE49-F238E27FC236}">
                    <a16:creationId xmlns:a16="http://schemas.microsoft.com/office/drawing/2014/main" id="{2E6EC247-037C-82B4-601D-79C6FB581B4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82223" y="4934026"/>
              <a:ext cx="2817882" cy="12793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4826">
                      <a:extLst>
                        <a:ext uri="{9D8B030D-6E8A-4147-A177-3AD203B41FA5}">
                          <a16:colId xmlns:a16="http://schemas.microsoft.com/office/drawing/2014/main" val="2036291203"/>
                        </a:ext>
                      </a:extLst>
                    </a:gridCol>
                    <a:gridCol w="387176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  <a:gridCol w="387176">
                      <a:extLst>
                        <a:ext uri="{9D8B030D-6E8A-4147-A177-3AD203B41FA5}">
                          <a16:colId xmlns:a16="http://schemas.microsoft.com/office/drawing/2014/main" val="1110118720"/>
                        </a:ext>
                      </a:extLst>
                    </a:gridCol>
                    <a:gridCol w="387176">
                      <a:extLst>
                        <a:ext uri="{9D8B030D-6E8A-4147-A177-3AD203B41FA5}">
                          <a16:colId xmlns:a16="http://schemas.microsoft.com/office/drawing/2014/main" val="3901856775"/>
                        </a:ext>
                      </a:extLst>
                    </a:gridCol>
                    <a:gridCol w="387176">
                      <a:extLst>
                        <a:ext uri="{9D8B030D-6E8A-4147-A177-3AD203B41FA5}">
                          <a16:colId xmlns:a16="http://schemas.microsoft.com/office/drawing/2014/main" val="1743724184"/>
                        </a:ext>
                      </a:extLst>
                    </a:gridCol>
                    <a:gridCol w="387176">
                      <a:extLst>
                        <a:ext uri="{9D8B030D-6E8A-4147-A177-3AD203B41FA5}">
                          <a16:colId xmlns:a16="http://schemas.microsoft.com/office/drawing/2014/main" val="3129131992"/>
                        </a:ext>
                      </a:extLst>
                    </a:gridCol>
                    <a:gridCol w="387176">
                      <a:extLst>
                        <a:ext uri="{9D8B030D-6E8A-4147-A177-3AD203B41FA5}">
                          <a16:colId xmlns:a16="http://schemas.microsoft.com/office/drawing/2014/main" val="849719021"/>
                        </a:ext>
                      </a:extLst>
                    </a:gridCol>
                  </a:tblGrid>
                  <a:tr h="2428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1" dirty="0">
                              <a:solidFill>
                                <a:schemeClr val="bg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Time</a:t>
                          </a:r>
                          <a:endParaRPr lang="zh-CN" altLang="en-US" sz="1000" b="1" dirty="0">
                            <a:solidFill>
                              <a:schemeClr val="bg1"/>
                            </a:solidFill>
                            <a:latin typeface="华文楷体" panose="02010600040101010101" pitchFamily="2" charset="-122"/>
                            <a:ea typeface="华文楷体" panose="02010600040101010101" pitchFamily="2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000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000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000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000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sub>
                                  <m:sup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000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sub>
                                  <m:sup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zh-CN" sz="1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000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zh-CN" altLang="en-US" sz="10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zh-CN" altLang="en-US" sz="10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737237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i="1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</a:t>
                          </a:r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  <a:endParaRPr lang="zh-CN" altLang="en-US" sz="10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">
                <a:extLst>
                  <a:ext uri="{FF2B5EF4-FFF2-40B4-BE49-F238E27FC236}">
                    <a16:creationId xmlns:a16="http://schemas.microsoft.com/office/drawing/2014/main" id="{2E6EC247-037C-82B4-601D-79C6FB581B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0761855"/>
                  </p:ext>
                </p:extLst>
              </p:nvPr>
            </p:nvGraphicFramePr>
            <p:xfrm>
              <a:off x="7082223" y="4934026"/>
              <a:ext cx="2817882" cy="12793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4826">
                      <a:extLst>
                        <a:ext uri="{9D8B030D-6E8A-4147-A177-3AD203B41FA5}">
                          <a16:colId xmlns:a16="http://schemas.microsoft.com/office/drawing/2014/main" val="2036291203"/>
                        </a:ext>
                      </a:extLst>
                    </a:gridCol>
                    <a:gridCol w="387176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  <a:gridCol w="387176">
                      <a:extLst>
                        <a:ext uri="{9D8B030D-6E8A-4147-A177-3AD203B41FA5}">
                          <a16:colId xmlns:a16="http://schemas.microsoft.com/office/drawing/2014/main" val="1110118720"/>
                        </a:ext>
                      </a:extLst>
                    </a:gridCol>
                    <a:gridCol w="387176">
                      <a:extLst>
                        <a:ext uri="{9D8B030D-6E8A-4147-A177-3AD203B41FA5}">
                          <a16:colId xmlns:a16="http://schemas.microsoft.com/office/drawing/2014/main" val="3901856775"/>
                        </a:ext>
                      </a:extLst>
                    </a:gridCol>
                    <a:gridCol w="387176">
                      <a:extLst>
                        <a:ext uri="{9D8B030D-6E8A-4147-A177-3AD203B41FA5}">
                          <a16:colId xmlns:a16="http://schemas.microsoft.com/office/drawing/2014/main" val="1743724184"/>
                        </a:ext>
                      </a:extLst>
                    </a:gridCol>
                    <a:gridCol w="387176">
                      <a:extLst>
                        <a:ext uri="{9D8B030D-6E8A-4147-A177-3AD203B41FA5}">
                          <a16:colId xmlns:a16="http://schemas.microsoft.com/office/drawing/2014/main" val="3129131992"/>
                        </a:ext>
                      </a:extLst>
                    </a:gridCol>
                    <a:gridCol w="387176">
                      <a:extLst>
                        <a:ext uri="{9D8B030D-6E8A-4147-A177-3AD203B41FA5}">
                          <a16:colId xmlns:a16="http://schemas.microsoft.com/office/drawing/2014/main" val="849719021"/>
                        </a:ext>
                      </a:extLst>
                    </a:gridCol>
                  </a:tblGrid>
                  <a:tr h="2838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1" dirty="0">
                              <a:solidFill>
                                <a:schemeClr val="bg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Time</a:t>
                          </a:r>
                          <a:endParaRPr lang="zh-CN" altLang="en-US" sz="1000" b="1" dirty="0">
                            <a:solidFill>
                              <a:schemeClr val="bg1"/>
                            </a:solidFill>
                            <a:latin typeface="华文楷体" panose="02010600040101010101" pitchFamily="2" charset="-122"/>
                            <a:ea typeface="华文楷体" panose="02010600040101010101" pitchFamily="2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28125" t="-2128" r="-501563" b="-359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28125" t="-2128" r="-401563" b="-359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28125" t="-2128" r="-301563" b="-359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34921" t="-2128" r="-206349" b="-359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26563" t="-2128" r="-103125" b="-359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6563" t="-2128" r="-3125" b="-3595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zh-CN" altLang="en-US" sz="10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28125" t="-117073" r="-501563" b="-3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28125" t="-117073" r="-401563" b="-3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28125" t="-117073" r="-301563" b="-3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34921" t="-117073" r="-206349" b="-3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26563" t="-117073" r="-103125" b="-3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6563" t="-117073" r="-3125" b="-312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zh-CN" altLang="en-US" sz="10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28125" t="-217073" r="-501563" b="-2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28125" t="-217073" r="-401563" b="-2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28125" t="-217073" r="-301563" b="-2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34921" t="-217073" r="-206349" b="-2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26563" t="-217073" r="-103125" b="-2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6563" t="-217073" r="-3125" b="-212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235" t="-317073" r="-475309" b="-1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28125" t="-317073" r="-501563" b="-1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28125" t="-317073" r="-401563" b="-1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28125" t="-317073" r="-301563" b="-1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34921" t="-317073" r="-206349" b="-1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26563" t="-317073" r="-103125" b="-1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6563" t="-317073" r="-3125" b="-112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737237"/>
                      </a:ext>
                    </a:extLst>
                  </a:tr>
                  <a:tr h="2505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i="1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</a:t>
                          </a:r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  <a:endParaRPr lang="zh-CN" altLang="en-US" sz="10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F0102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28125" t="-417073" r="-501563" b="-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28125" t="-417073" r="-401563" b="-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28125" t="-417073" r="-301563" b="-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34921" t="-417073" r="-206349" b="-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26563" t="-417073" r="-103125" b="-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6563" t="-417073" r="-3125" b="-12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表格 2">
                <a:extLst>
                  <a:ext uri="{FF2B5EF4-FFF2-40B4-BE49-F238E27FC236}">
                    <a16:creationId xmlns:a16="http://schemas.microsoft.com/office/drawing/2014/main" id="{C9F3512B-B92C-434E-8842-75FE53A5583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20854" y="4934026"/>
              <a:ext cx="268092" cy="1279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8092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</a:tblGrid>
                  <a:tr h="2558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sz="1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558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558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558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2706232"/>
                      </a:ext>
                    </a:extLst>
                  </a:tr>
                  <a:tr h="2558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表格 2">
                <a:extLst>
                  <a:ext uri="{FF2B5EF4-FFF2-40B4-BE49-F238E27FC236}">
                    <a16:creationId xmlns:a16="http://schemas.microsoft.com/office/drawing/2014/main" id="{C9F3512B-B92C-434E-8842-75FE53A558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8330190"/>
                  </p:ext>
                </p:extLst>
              </p:nvPr>
            </p:nvGraphicFramePr>
            <p:xfrm>
              <a:off x="10520854" y="4934026"/>
              <a:ext cx="268092" cy="1279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8092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</a:tblGrid>
                  <a:tr h="2558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222" t="-2381" r="-4444" b="-4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558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222" t="-102381" r="-4444" b="-3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558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222" t="-197674" r="-4444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558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222" t="-304762" r="-4444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06232"/>
                      </a:ext>
                    </a:extLst>
                  </a:tr>
                  <a:tr h="2558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222" t="-404762" r="-4444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箭头: 上下 27">
            <a:extLst>
              <a:ext uri="{FF2B5EF4-FFF2-40B4-BE49-F238E27FC236}">
                <a16:creationId xmlns:a16="http://schemas.microsoft.com/office/drawing/2014/main" id="{E9AAC647-5101-5E07-BD19-9A88719F4F4A}"/>
              </a:ext>
            </a:extLst>
          </p:cNvPr>
          <p:cNvSpPr/>
          <p:nvPr/>
        </p:nvSpPr>
        <p:spPr>
          <a:xfrm rot="16200000">
            <a:off x="10064987" y="5456476"/>
            <a:ext cx="299468" cy="493961"/>
          </a:xfrm>
          <a:prstGeom prst="upDownArrow">
            <a:avLst>
              <a:gd name="adj1" fmla="val 26415"/>
              <a:gd name="adj2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B516A0C-EC24-BDEC-55B9-27A99792DD9A}"/>
              </a:ext>
            </a:extLst>
          </p:cNvPr>
          <p:cNvCxnSpPr>
            <a:cxnSpLocks/>
          </p:cNvCxnSpPr>
          <p:nvPr/>
        </p:nvCxnSpPr>
        <p:spPr>
          <a:xfrm flipH="1">
            <a:off x="7076698" y="4734282"/>
            <a:ext cx="748734" cy="186472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9D90391-01C7-41DB-4B72-1E74875EE7E3}"/>
              </a:ext>
            </a:extLst>
          </p:cNvPr>
          <p:cNvCxnSpPr>
            <a:cxnSpLocks/>
          </p:cNvCxnSpPr>
          <p:nvPr/>
        </p:nvCxnSpPr>
        <p:spPr>
          <a:xfrm>
            <a:off x="9909081" y="4741730"/>
            <a:ext cx="0" cy="179024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39B3B5D-A9BB-EB44-765E-A2889D29F366}"/>
              </a:ext>
            </a:extLst>
          </p:cNvPr>
          <p:cNvCxnSpPr>
            <a:cxnSpLocks/>
          </p:cNvCxnSpPr>
          <p:nvPr/>
        </p:nvCxnSpPr>
        <p:spPr>
          <a:xfrm flipH="1">
            <a:off x="10520854" y="4712136"/>
            <a:ext cx="6355" cy="20861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2C9D5A4-37E0-A030-CB5C-EFBFFA3A7CD9}"/>
              </a:ext>
            </a:extLst>
          </p:cNvPr>
          <p:cNvCxnSpPr>
            <a:cxnSpLocks/>
          </p:cNvCxnSpPr>
          <p:nvPr/>
        </p:nvCxnSpPr>
        <p:spPr>
          <a:xfrm flipH="1">
            <a:off x="10788946" y="4712136"/>
            <a:ext cx="1" cy="22189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A07BF458-BD89-AFAC-B64F-647CA7A8CE6D}"/>
              </a:ext>
            </a:extLst>
          </p:cNvPr>
          <p:cNvSpPr txBox="1"/>
          <p:nvPr/>
        </p:nvSpPr>
        <p:spPr>
          <a:xfrm>
            <a:off x="8623669" y="2777131"/>
            <a:ext cx="1091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被选中特征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5F4FB3C-63BD-8254-D2D9-B06674F30D14}"/>
              </a:ext>
            </a:extLst>
          </p:cNvPr>
          <p:cNvSpPr txBox="1"/>
          <p:nvPr/>
        </p:nvSpPr>
        <p:spPr>
          <a:xfrm>
            <a:off x="3332297" y="2793127"/>
            <a:ext cx="1091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被选中特征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ABCCC893-7E8E-AED2-BC60-B869ECE6BB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28655" y="3336956"/>
              <a:ext cx="268092" cy="121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8092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</a:tblGrid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CN" sz="1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zh-CN" alt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3737237"/>
                      </a:ext>
                    </a:extLst>
                  </a:tr>
                  <a:tr h="2428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ABCCC893-7E8E-AED2-BC60-B869ECE6BB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6712986"/>
                  </p:ext>
                </p:extLst>
              </p:nvPr>
            </p:nvGraphicFramePr>
            <p:xfrm>
              <a:off x="5228655" y="3336956"/>
              <a:ext cx="268092" cy="121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8092">
                      <a:extLst>
                        <a:ext uri="{9D8B030D-6E8A-4147-A177-3AD203B41FA5}">
                          <a16:colId xmlns:a16="http://schemas.microsoft.com/office/drawing/2014/main" val="2953846280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2222" t="-2500" r="-4444" b="-4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31317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2222" t="-102500" r="-4444" b="-3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78969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2222" t="-197561" r="-4444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309231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2222" t="-305000" r="-4444" b="-1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73723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2222" t="-405000" r="-4444" b="-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9765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0" name="MH_SubTitle_2">
            <a:extLst>
              <a:ext uri="{FF2B5EF4-FFF2-40B4-BE49-F238E27FC236}">
                <a16:creationId xmlns:a16="http://schemas.microsoft.com/office/drawing/2014/main" id="{0899D0A8-C0B5-F15A-6CBA-59E94270295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764207" y="2282092"/>
            <a:ext cx="848559" cy="23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400" b="1" dirty="0">
                <a:latin typeface="华文新魏" panose="02010800040101010101" pitchFamily="2" charset="-122"/>
                <a:ea typeface="华文新魏" panose="02010800040101010101" pitchFamily="2" charset="-122"/>
                <a:sym typeface="+mn-lt"/>
              </a:rPr>
              <a:t>截面预测</a:t>
            </a:r>
          </a:p>
        </p:txBody>
      </p:sp>
      <p:sp>
        <p:nvSpPr>
          <p:cNvPr id="51" name="MH_SubTitle_2">
            <a:extLst>
              <a:ext uri="{FF2B5EF4-FFF2-40B4-BE49-F238E27FC236}">
                <a16:creationId xmlns:a16="http://schemas.microsoft.com/office/drawing/2014/main" id="{724008C2-B2B5-BAE1-9C33-F3A2C65B767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841359" y="2265300"/>
            <a:ext cx="848559" cy="23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400" b="1" dirty="0">
                <a:latin typeface="华文新魏" panose="02010800040101010101" pitchFamily="2" charset="-122"/>
                <a:ea typeface="华文新魏" panose="02010800040101010101" pitchFamily="2" charset="-122"/>
                <a:sym typeface="+mn-lt"/>
              </a:rPr>
              <a:t>时序预测</a:t>
            </a: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B362C319-4D64-36E4-D14C-F11C4D93E15E}"/>
              </a:ext>
            </a:extLst>
          </p:cNvPr>
          <p:cNvCxnSpPr>
            <a:stCxn id="6" idx="0"/>
            <a:endCxn id="8" idx="0"/>
          </p:cNvCxnSpPr>
          <p:nvPr/>
        </p:nvCxnSpPr>
        <p:spPr>
          <a:xfrm flipV="1">
            <a:off x="3192114" y="3082435"/>
            <a:ext cx="1289049" cy="3446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A211E7C-6DAC-7620-3718-35D134432D4E}"/>
              </a:ext>
            </a:extLst>
          </p:cNvPr>
          <p:cNvCxnSpPr>
            <a:cxnSpLocks/>
            <a:stCxn id="20" idx="0"/>
            <a:endCxn id="22" idx="0"/>
          </p:cNvCxnSpPr>
          <p:nvPr/>
        </p:nvCxnSpPr>
        <p:spPr>
          <a:xfrm flipV="1">
            <a:off x="8483486" y="3064230"/>
            <a:ext cx="1289049" cy="3446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MH_SubTitle_2">
            <a:extLst>
              <a:ext uri="{FF2B5EF4-FFF2-40B4-BE49-F238E27FC236}">
                <a16:creationId xmlns:a16="http://schemas.microsoft.com/office/drawing/2014/main" id="{03FC6FBE-E833-1D2E-0266-B120FEB8C02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18575" y="3741403"/>
            <a:ext cx="848559" cy="23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400" b="1" dirty="0">
                <a:latin typeface="华文新魏" panose="02010800040101010101" pitchFamily="2" charset="-122"/>
                <a:ea typeface="华文新魏" panose="02010800040101010101" pitchFamily="2" charset="-122"/>
                <a:sym typeface="+mn-lt"/>
              </a:rPr>
              <a:t>原数据</a:t>
            </a:r>
          </a:p>
        </p:txBody>
      </p:sp>
      <p:sp>
        <p:nvSpPr>
          <p:cNvPr id="66" name="MH_SubTitle_2">
            <a:extLst>
              <a:ext uri="{FF2B5EF4-FFF2-40B4-BE49-F238E27FC236}">
                <a16:creationId xmlns:a16="http://schemas.microsoft.com/office/drawing/2014/main" id="{74DE6A5E-45CE-CA7D-F56E-ED1368AB720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18574" y="5394656"/>
            <a:ext cx="848559" cy="23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400" b="1" dirty="0">
                <a:latin typeface="华文新魏" panose="02010800040101010101" pitchFamily="2" charset="-122"/>
                <a:ea typeface="华文新魏" panose="02010800040101010101" pitchFamily="2" charset="-122"/>
                <a:sym typeface="+mn-lt"/>
              </a:rPr>
              <a:t>建模数据</a:t>
            </a:r>
          </a:p>
        </p:txBody>
      </p:sp>
      <p:sp>
        <p:nvSpPr>
          <p:cNvPr id="68" name="对话气泡: 圆角矩形 67">
            <a:extLst>
              <a:ext uri="{FF2B5EF4-FFF2-40B4-BE49-F238E27FC236}">
                <a16:creationId xmlns:a16="http://schemas.microsoft.com/office/drawing/2014/main" id="{DBF12142-3E5F-4D54-8D2D-AA5267F433D7}"/>
              </a:ext>
            </a:extLst>
          </p:cNvPr>
          <p:cNvSpPr/>
          <p:nvPr/>
        </p:nvSpPr>
        <p:spPr>
          <a:xfrm>
            <a:off x="5295899" y="2529583"/>
            <a:ext cx="2738967" cy="471701"/>
          </a:xfrm>
          <a:prstGeom prst="wedgeRoundRectCallout">
            <a:avLst>
              <a:gd name="adj1" fmla="val 44487"/>
              <a:gd name="adj2" fmla="val 169073"/>
              <a:gd name="adj3" fmla="val 16667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时序样本顺序不能随机化</a:t>
            </a:r>
          </a:p>
        </p:txBody>
      </p:sp>
    </p:spTree>
    <p:extLst>
      <p:ext uri="{BB962C8B-B14F-4D97-AF65-F5344CB8AC3E}">
        <p14:creationId xmlns:p14="http://schemas.microsoft.com/office/powerpoint/2010/main" val="3113830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B13D-68E9-ADA2-ED46-08FB4DCEC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360BB9E-8AE7-F3B0-9F0E-B4AF9ECD2FE1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样本构建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A020F94A-EFEE-2816-BE86-1CB6DD1F3CC1}"/>
              </a:ext>
            </a:extLst>
          </p:cNvPr>
          <p:cNvSpPr txBox="1">
            <a:spLocks/>
          </p:cNvSpPr>
          <p:nvPr/>
        </p:nvSpPr>
        <p:spPr>
          <a:xfrm>
            <a:off x="804460" y="1321539"/>
            <a:ext cx="10858296" cy="9436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谨防“数据泄漏”：训练和测试样本数据信息不能有重叠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，否则模型“自说自话”导致测试准确率“虚高”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数据集划分，用于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交叉验证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超参数确定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1F98AFC-0C5F-169F-B79E-4B2A9223D83B}"/>
              </a:ext>
            </a:extLst>
          </p:cNvPr>
          <p:cNvSpPr/>
          <p:nvPr/>
        </p:nvSpPr>
        <p:spPr>
          <a:xfrm>
            <a:off x="2276854" y="2955956"/>
            <a:ext cx="4084316" cy="333375"/>
          </a:xfrm>
          <a:prstGeom prst="rect">
            <a:avLst/>
          </a:prstGeom>
          <a:solidFill>
            <a:srgbClr val="3333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49630E1-2E2A-C0E8-A1E3-D79BEA358C50}"/>
              </a:ext>
            </a:extLst>
          </p:cNvPr>
          <p:cNvSpPr/>
          <p:nvPr/>
        </p:nvSpPr>
        <p:spPr>
          <a:xfrm>
            <a:off x="6361173" y="2955956"/>
            <a:ext cx="828676" cy="333375"/>
          </a:xfrm>
          <a:prstGeom prst="rect">
            <a:avLst/>
          </a:prstGeom>
          <a:solidFill>
            <a:srgbClr val="3333B2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6776FF3-6EE6-AC5E-0EE2-594277ED985B}"/>
              </a:ext>
            </a:extLst>
          </p:cNvPr>
          <p:cNvSpPr txBox="1"/>
          <p:nvPr/>
        </p:nvSpPr>
        <p:spPr>
          <a:xfrm>
            <a:off x="3594683" y="2984144"/>
            <a:ext cx="15302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训练集 </a:t>
            </a:r>
            <a:r>
              <a:rPr lang="en-US" altLang="zh-CN" sz="1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 </a:t>
            </a:r>
            <a:r>
              <a:rPr lang="zh-CN" altLang="en-US" sz="1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测试集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24820BA-B7BA-0BD2-1DA0-B40D49225C4A}"/>
              </a:ext>
            </a:extLst>
          </p:cNvPr>
          <p:cNvSpPr txBox="1"/>
          <p:nvPr/>
        </p:nvSpPr>
        <p:spPr>
          <a:xfrm>
            <a:off x="6453494" y="2984144"/>
            <a:ext cx="644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验证集</a:t>
            </a:r>
          </a:p>
        </p:txBody>
      </p:sp>
      <p:sp>
        <p:nvSpPr>
          <p:cNvPr id="40" name="MH_SubTitle_2">
            <a:extLst>
              <a:ext uri="{FF2B5EF4-FFF2-40B4-BE49-F238E27FC236}">
                <a16:creationId xmlns:a16="http://schemas.microsoft.com/office/drawing/2014/main" id="{EBBDA556-4932-3CB3-A89F-0884E485E60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206305" y="2288403"/>
            <a:ext cx="1765681" cy="23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sym typeface="+mn-lt"/>
              </a:rPr>
              <a:t>用于模型超参数优化</a:t>
            </a:r>
          </a:p>
        </p:txBody>
      </p:sp>
      <p:sp>
        <p:nvSpPr>
          <p:cNvPr id="41" name="MH_SubTitle_2">
            <a:extLst>
              <a:ext uri="{FF2B5EF4-FFF2-40B4-BE49-F238E27FC236}">
                <a16:creationId xmlns:a16="http://schemas.microsoft.com/office/drawing/2014/main" id="{D4FCDB88-6627-4DA3-7CFE-686707745E3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97681" y="2288403"/>
            <a:ext cx="3150524" cy="23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sym typeface="+mn-lt"/>
              </a:rPr>
              <a:t>用于模型参数优化（即训练）和测试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9C66E0FB-99C0-1A99-CC55-897B5766587F}"/>
              </a:ext>
            </a:extLst>
          </p:cNvPr>
          <p:cNvCxnSpPr>
            <a:cxnSpLocks/>
            <a:stCxn id="41" idx="2"/>
            <a:endCxn id="5" idx="0"/>
          </p:cNvCxnSpPr>
          <p:nvPr/>
        </p:nvCxnSpPr>
        <p:spPr>
          <a:xfrm>
            <a:off x="3972943" y="2522988"/>
            <a:ext cx="346069" cy="4329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75E61F7-72A6-B074-A5D9-024B57BB25E2}"/>
              </a:ext>
            </a:extLst>
          </p:cNvPr>
          <p:cNvCxnSpPr>
            <a:cxnSpLocks/>
            <a:stCxn id="40" idx="2"/>
            <a:endCxn id="36" idx="0"/>
          </p:cNvCxnSpPr>
          <p:nvPr/>
        </p:nvCxnSpPr>
        <p:spPr>
          <a:xfrm flipH="1">
            <a:off x="6775511" y="2522988"/>
            <a:ext cx="313635" cy="4329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表格 51">
            <a:extLst>
              <a:ext uri="{FF2B5EF4-FFF2-40B4-BE49-F238E27FC236}">
                <a16:creationId xmlns:a16="http://schemas.microsoft.com/office/drawing/2014/main" id="{73FDD896-EBA2-E365-131D-5AB1D3E8FB6A}"/>
              </a:ext>
            </a:extLst>
          </p:cNvPr>
          <p:cNvGraphicFramePr>
            <a:graphicFrameLocks noGrp="1"/>
          </p:cNvGraphicFramePr>
          <p:nvPr/>
        </p:nvGraphicFramePr>
        <p:xfrm>
          <a:off x="2276853" y="3626703"/>
          <a:ext cx="4084315" cy="2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863">
                  <a:extLst>
                    <a:ext uri="{9D8B030D-6E8A-4147-A177-3AD203B41FA5}">
                      <a16:colId xmlns:a16="http://schemas.microsoft.com/office/drawing/2014/main" val="3297194984"/>
                    </a:ext>
                  </a:extLst>
                </a:gridCol>
                <a:gridCol w="816863">
                  <a:extLst>
                    <a:ext uri="{9D8B030D-6E8A-4147-A177-3AD203B41FA5}">
                      <a16:colId xmlns:a16="http://schemas.microsoft.com/office/drawing/2014/main" val="1455183867"/>
                    </a:ext>
                  </a:extLst>
                </a:gridCol>
                <a:gridCol w="816863">
                  <a:extLst>
                    <a:ext uri="{9D8B030D-6E8A-4147-A177-3AD203B41FA5}">
                      <a16:colId xmlns:a16="http://schemas.microsoft.com/office/drawing/2014/main" val="2284943778"/>
                    </a:ext>
                  </a:extLst>
                </a:gridCol>
                <a:gridCol w="816863">
                  <a:extLst>
                    <a:ext uri="{9D8B030D-6E8A-4147-A177-3AD203B41FA5}">
                      <a16:colId xmlns:a16="http://schemas.microsoft.com/office/drawing/2014/main" val="1994270751"/>
                    </a:ext>
                  </a:extLst>
                </a:gridCol>
                <a:gridCol w="816863">
                  <a:extLst>
                    <a:ext uri="{9D8B030D-6E8A-4147-A177-3AD203B41FA5}">
                      <a16:colId xmlns:a16="http://schemas.microsoft.com/office/drawing/2014/main" val="93152110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sz="1000" b="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6AD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E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E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E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319350"/>
                  </a:ext>
                </a:extLst>
              </a:tr>
            </a:tbl>
          </a:graphicData>
        </a:graphic>
      </p:graphicFrame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4046B392-A543-E8EE-6662-DB9EFE3C48E6}"/>
              </a:ext>
            </a:extLst>
          </p:cNvPr>
          <p:cNvGraphicFramePr>
            <a:graphicFrameLocks noGrp="1"/>
          </p:cNvGraphicFramePr>
          <p:nvPr/>
        </p:nvGraphicFramePr>
        <p:xfrm>
          <a:off x="2276852" y="4203671"/>
          <a:ext cx="4084315" cy="2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863">
                  <a:extLst>
                    <a:ext uri="{9D8B030D-6E8A-4147-A177-3AD203B41FA5}">
                      <a16:colId xmlns:a16="http://schemas.microsoft.com/office/drawing/2014/main" val="3297194984"/>
                    </a:ext>
                  </a:extLst>
                </a:gridCol>
                <a:gridCol w="816863">
                  <a:extLst>
                    <a:ext uri="{9D8B030D-6E8A-4147-A177-3AD203B41FA5}">
                      <a16:colId xmlns:a16="http://schemas.microsoft.com/office/drawing/2014/main" val="1455183867"/>
                    </a:ext>
                  </a:extLst>
                </a:gridCol>
                <a:gridCol w="816863">
                  <a:extLst>
                    <a:ext uri="{9D8B030D-6E8A-4147-A177-3AD203B41FA5}">
                      <a16:colId xmlns:a16="http://schemas.microsoft.com/office/drawing/2014/main" val="2284943778"/>
                    </a:ext>
                  </a:extLst>
                </a:gridCol>
                <a:gridCol w="816863">
                  <a:extLst>
                    <a:ext uri="{9D8B030D-6E8A-4147-A177-3AD203B41FA5}">
                      <a16:colId xmlns:a16="http://schemas.microsoft.com/office/drawing/2014/main" val="1994270751"/>
                    </a:ext>
                  </a:extLst>
                </a:gridCol>
                <a:gridCol w="816863">
                  <a:extLst>
                    <a:ext uri="{9D8B030D-6E8A-4147-A177-3AD203B41FA5}">
                      <a16:colId xmlns:a16="http://schemas.microsoft.com/office/drawing/2014/main" val="93152110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sz="1000" b="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E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6AD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E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E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319350"/>
                  </a:ext>
                </a:extLst>
              </a:tr>
            </a:tbl>
          </a:graphicData>
        </a:graphic>
      </p:graphicFrame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1F83DC6A-1E3B-CCE6-5A7C-F5A8E7AFE2D4}"/>
              </a:ext>
            </a:extLst>
          </p:cNvPr>
          <p:cNvGraphicFramePr>
            <a:graphicFrameLocks noGrp="1"/>
          </p:cNvGraphicFramePr>
          <p:nvPr/>
        </p:nvGraphicFramePr>
        <p:xfrm>
          <a:off x="2276852" y="5149937"/>
          <a:ext cx="4084315" cy="2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863">
                  <a:extLst>
                    <a:ext uri="{9D8B030D-6E8A-4147-A177-3AD203B41FA5}">
                      <a16:colId xmlns:a16="http://schemas.microsoft.com/office/drawing/2014/main" val="3297194984"/>
                    </a:ext>
                  </a:extLst>
                </a:gridCol>
                <a:gridCol w="816863">
                  <a:extLst>
                    <a:ext uri="{9D8B030D-6E8A-4147-A177-3AD203B41FA5}">
                      <a16:colId xmlns:a16="http://schemas.microsoft.com/office/drawing/2014/main" val="1455183867"/>
                    </a:ext>
                  </a:extLst>
                </a:gridCol>
                <a:gridCol w="816863">
                  <a:extLst>
                    <a:ext uri="{9D8B030D-6E8A-4147-A177-3AD203B41FA5}">
                      <a16:colId xmlns:a16="http://schemas.microsoft.com/office/drawing/2014/main" val="2284943778"/>
                    </a:ext>
                  </a:extLst>
                </a:gridCol>
                <a:gridCol w="816863">
                  <a:extLst>
                    <a:ext uri="{9D8B030D-6E8A-4147-A177-3AD203B41FA5}">
                      <a16:colId xmlns:a16="http://schemas.microsoft.com/office/drawing/2014/main" val="1994270751"/>
                    </a:ext>
                  </a:extLst>
                </a:gridCol>
                <a:gridCol w="816863">
                  <a:extLst>
                    <a:ext uri="{9D8B030D-6E8A-4147-A177-3AD203B41FA5}">
                      <a16:colId xmlns:a16="http://schemas.microsoft.com/office/drawing/2014/main" val="93152110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sz="1000" b="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E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E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E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E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6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3193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A54C345C-CAF6-2D8E-3E7A-5E6F6F5CBCD2}"/>
                  </a:ext>
                </a:extLst>
              </p:cNvPr>
              <p:cNvSpPr txBox="1"/>
              <p:nvPr/>
            </p:nvSpPr>
            <p:spPr>
              <a:xfrm>
                <a:off x="4292466" y="4693015"/>
                <a:ext cx="1346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A54C345C-CAF6-2D8E-3E7A-5E6F6F5C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466" y="4693015"/>
                <a:ext cx="134652" cy="276999"/>
              </a:xfrm>
              <a:prstGeom prst="rect">
                <a:avLst/>
              </a:prstGeom>
              <a:blipFill>
                <a:blip r:embed="rId7"/>
                <a:stretch>
                  <a:fillRect l="-36364" r="-36364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>
            <a:extLst>
              <a:ext uri="{FF2B5EF4-FFF2-40B4-BE49-F238E27FC236}">
                <a16:creationId xmlns:a16="http://schemas.microsoft.com/office/drawing/2014/main" id="{96A7E032-ABC9-740B-A750-AC883DD2E114}"/>
              </a:ext>
            </a:extLst>
          </p:cNvPr>
          <p:cNvSpPr txBox="1"/>
          <p:nvPr/>
        </p:nvSpPr>
        <p:spPr>
          <a:xfrm>
            <a:off x="1633352" y="3632203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折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1448F24-733C-F67E-671B-55EFA53FE17E}"/>
              </a:ext>
            </a:extLst>
          </p:cNvPr>
          <p:cNvSpPr txBox="1"/>
          <p:nvPr/>
        </p:nvSpPr>
        <p:spPr>
          <a:xfrm>
            <a:off x="1633351" y="4203671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折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3F10B08-93BC-EA34-85F8-9FB0794BC967}"/>
              </a:ext>
            </a:extLst>
          </p:cNvPr>
          <p:cNvSpPr txBox="1"/>
          <p:nvPr/>
        </p:nvSpPr>
        <p:spPr>
          <a:xfrm>
            <a:off x="1633350" y="5149937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2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折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5FA5451-BE2D-A611-F55F-796092CC467C}"/>
              </a:ext>
            </a:extLst>
          </p:cNvPr>
          <p:cNvSpPr txBox="1"/>
          <p:nvPr/>
        </p:nvSpPr>
        <p:spPr>
          <a:xfrm>
            <a:off x="2336045" y="3635154"/>
            <a:ext cx="7180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测试集</a:t>
            </a:r>
            <a:endParaRPr lang="zh-CN" altLang="en-US" sz="12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1495B0E-51C4-869A-6FD2-4F10C05AD522}"/>
              </a:ext>
            </a:extLst>
          </p:cNvPr>
          <p:cNvSpPr/>
          <p:nvPr/>
        </p:nvSpPr>
        <p:spPr>
          <a:xfrm>
            <a:off x="3840246" y="3672549"/>
            <a:ext cx="1761696" cy="193624"/>
          </a:xfrm>
          <a:prstGeom prst="rect">
            <a:avLst/>
          </a:prstGeom>
          <a:solidFill>
            <a:srgbClr val="C9C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FD78614-9AF9-2CCC-F63D-7EFFD17FAA52}"/>
              </a:ext>
            </a:extLst>
          </p:cNvPr>
          <p:cNvSpPr txBox="1"/>
          <p:nvPr/>
        </p:nvSpPr>
        <p:spPr>
          <a:xfrm>
            <a:off x="3526358" y="3635154"/>
            <a:ext cx="2391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rPr>
              <a:t>训练集</a:t>
            </a:r>
            <a:endParaRPr lang="zh-CN" altLang="en-US" sz="1200" dirty="0"/>
          </a:p>
        </p:txBody>
      </p:sp>
      <p:sp>
        <p:nvSpPr>
          <p:cNvPr id="64" name="MH_SubTitle_2">
            <a:extLst>
              <a:ext uri="{FF2B5EF4-FFF2-40B4-BE49-F238E27FC236}">
                <a16:creationId xmlns:a16="http://schemas.microsoft.com/office/drawing/2014/main" id="{7B4BB127-E141-97C0-AC73-D2498D1E6D1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5051" y="4417869"/>
            <a:ext cx="1112723" cy="23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 algn="r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lt"/>
              </a:rPr>
              <a:t>k</a:t>
            </a:r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sym typeface="+mn-lt"/>
              </a:rPr>
              <a:t>折交叉验证</a:t>
            </a:r>
          </a:p>
        </p:txBody>
      </p:sp>
      <p:sp>
        <p:nvSpPr>
          <p:cNvPr id="67" name="左大括号 66">
            <a:extLst>
              <a:ext uri="{FF2B5EF4-FFF2-40B4-BE49-F238E27FC236}">
                <a16:creationId xmlns:a16="http://schemas.microsoft.com/office/drawing/2014/main" id="{3B3C74EA-B67A-61D5-2B3B-98375DCE589E}"/>
              </a:ext>
            </a:extLst>
          </p:cNvPr>
          <p:cNvSpPr/>
          <p:nvPr/>
        </p:nvSpPr>
        <p:spPr>
          <a:xfrm>
            <a:off x="1394770" y="3730923"/>
            <a:ext cx="192377" cy="1608479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左大括号 67">
            <a:extLst>
              <a:ext uri="{FF2B5EF4-FFF2-40B4-BE49-F238E27FC236}">
                <a16:creationId xmlns:a16="http://schemas.microsoft.com/office/drawing/2014/main" id="{952E7347-7DDE-644C-D34B-5C6B5C047252}"/>
              </a:ext>
            </a:extLst>
          </p:cNvPr>
          <p:cNvSpPr/>
          <p:nvPr/>
        </p:nvSpPr>
        <p:spPr>
          <a:xfrm rot="16200000">
            <a:off x="4637162" y="3290936"/>
            <a:ext cx="192377" cy="491299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MH_SubTitle_2">
            <a:extLst>
              <a:ext uri="{FF2B5EF4-FFF2-40B4-BE49-F238E27FC236}">
                <a16:creationId xmlns:a16="http://schemas.microsoft.com/office/drawing/2014/main" id="{3A23005B-ACD4-864F-A70A-AA21BA9CDF4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76989" y="5895003"/>
            <a:ext cx="1112723" cy="23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sym typeface="+mn-lt"/>
              </a:rPr>
              <a:t>模型指标</a:t>
            </a:r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0F173AD4-719B-DEBA-3EAF-7773C1979B3C}"/>
              </a:ext>
            </a:extLst>
          </p:cNvPr>
          <p:cNvGrpSpPr/>
          <p:nvPr/>
        </p:nvGrpSpPr>
        <p:grpSpPr>
          <a:xfrm>
            <a:off x="8520544" y="2288403"/>
            <a:ext cx="3489999" cy="3377877"/>
            <a:chOff x="8520544" y="2634418"/>
            <a:chExt cx="3489999" cy="3377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95AD38E6-7DFB-FB3F-D275-5A01832D2B93}"/>
                    </a:ext>
                  </a:extLst>
                </p:cNvPr>
                <p:cNvSpPr/>
                <p:nvPr/>
              </p:nvSpPr>
              <p:spPr>
                <a:xfrm>
                  <a:off x="9894872" y="3641594"/>
                  <a:ext cx="818804" cy="73152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b="1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模型</a:t>
                  </a:r>
                  <a14:m>
                    <m:oMath xmlns:m="http://schemas.openxmlformats.org/officeDocument/2006/math">
                      <m:r>
                        <a:rPr lang="en-US" altLang="zh-CN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𝑓</m:t>
                      </m:r>
                    </m:oMath>
                  </a14:m>
                  <a:endPara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95AD38E6-7DFB-FB3F-D275-5A01832D2B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4872" y="3641594"/>
                  <a:ext cx="818804" cy="7315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7AAC1E8E-F5CB-F696-2553-342BF8817095}"/>
                    </a:ext>
                  </a:extLst>
                </p:cNvPr>
                <p:cNvSpPr txBox="1"/>
                <p:nvPr/>
              </p:nvSpPr>
              <p:spPr>
                <a:xfrm>
                  <a:off x="8520545" y="3853465"/>
                  <a:ext cx="7035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输入</a:t>
                  </a:r>
                  <a14:m>
                    <m:oMath xmlns:m="http://schemas.openxmlformats.org/officeDocument/2006/math">
                      <m:r>
                        <a:rPr lang="en-US" altLang="zh-CN" sz="1400" b="0" i="0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𝑋</m:t>
                      </m:r>
                    </m:oMath>
                  </a14:m>
                  <a:endParaRPr lang="zh-CN" altLang="en-US" sz="1400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7AAC1E8E-F5CB-F696-2553-342BF88170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0545" y="3853465"/>
                  <a:ext cx="703591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2609" t="-3922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4FF6DA82-E21F-2FEA-21B2-79A51F2F9A97}"/>
                    </a:ext>
                  </a:extLst>
                </p:cNvPr>
                <p:cNvSpPr txBox="1"/>
                <p:nvPr/>
              </p:nvSpPr>
              <p:spPr>
                <a:xfrm>
                  <a:off x="11314968" y="3850547"/>
                  <a:ext cx="695575" cy="3136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输出</a:t>
                  </a:r>
                  <a14:m>
                    <m:oMath xmlns:m="http://schemas.openxmlformats.org/officeDocument/2006/math">
                      <m:r>
                        <a:rPr lang="en-US" altLang="zh-CN" sz="1400" b="0" i="0" dirty="0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altLang="zh-CN" sz="140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acc>
                    </m:oMath>
                  </a14:m>
                  <a:endParaRPr lang="zh-CN" altLang="en-US" sz="1400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4FF6DA82-E21F-2FEA-21B2-79A51F2F9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4968" y="3850547"/>
                  <a:ext cx="695575" cy="313612"/>
                </a:xfrm>
                <a:prstGeom prst="rect">
                  <a:avLst/>
                </a:prstGeom>
                <a:blipFill>
                  <a:blip r:embed="rId10"/>
                  <a:stretch>
                    <a:fillRect l="-2632" t="-5882" r="-25439" b="-156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6572658F-722A-62F1-5E8E-6506FCAE4512}"/>
                    </a:ext>
                  </a:extLst>
                </p:cNvPr>
                <p:cNvSpPr txBox="1"/>
                <p:nvPr/>
              </p:nvSpPr>
              <p:spPr>
                <a:xfrm>
                  <a:off x="9956839" y="4745435"/>
                  <a:ext cx="69006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参数</a:t>
                  </a:r>
                  <a14:m>
                    <m:oMath xmlns:m="http://schemas.openxmlformats.org/officeDocument/2006/math">
                      <m:r>
                        <a:rPr lang="en-US" altLang="zh-CN" sz="1400" b="0" i="0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CN" altLang="en-US" sz="140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𝜃</m:t>
                      </m:r>
                    </m:oMath>
                  </a14:m>
                  <a:endParaRPr lang="zh-CN" altLang="en-US" sz="1400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6572658F-722A-62F1-5E8E-6506FCAE4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839" y="4745435"/>
                  <a:ext cx="690061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2632" t="-6000" b="-1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8A4234D9-1647-0E07-3132-457949491191}"/>
                    </a:ext>
                  </a:extLst>
                </p:cNvPr>
                <p:cNvSpPr txBox="1"/>
                <p:nvPr/>
              </p:nvSpPr>
              <p:spPr>
                <a:xfrm>
                  <a:off x="9859280" y="2634418"/>
                  <a:ext cx="88517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超参数</a:t>
                  </a:r>
                  <a14:m>
                    <m:oMath xmlns:m="http://schemas.openxmlformats.org/officeDocument/2006/math">
                      <m:r>
                        <a:rPr lang="en-US" altLang="zh-CN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altLang="zh-CN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</m:oMath>
                  </a14:m>
                  <a:endParaRPr lang="zh-CN" altLang="en-US" sz="1400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8A4234D9-1647-0E07-3132-4579494911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9280" y="2634418"/>
                  <a:ext cx="885179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2055" t="-3922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28158F77-896F-B067-02CD-10E3E20A5F9E}"/>
                </a:ext>
              </a:extLst>
            </p:cNvPr>
            <p:cNvCxnSpPr>
              <a:stCxn id="72" idx="3"/>
              <a:endCxn id="71" idx="1"/>
            </p:cNvCxnSpPr>
            <p:nvPr/>
          </p:nvCxnSpPr>
          <p:spPr>
            <a:xfrm>
              <a:off x="9224136" y="4007354"/>
              <a:ext cx="6707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EAD9EBF1-904B-82B8-D1C3-75079A009BF0}"/>
                </a:ext>
              </a:extLst>
            </p:cNvPr>
            <p:cNvCxnSpPr>
              <a:cxnSpLocks/>
              <a:stCxn id="74" idx="0"/>
              <a:endCxn id="71" idx="2"/>
            </p:cNvCxnSpPr>
            <p:nvPr/>
          </p:nvCxnSpPr>
          <p:spPr>
            <a:xfrm flipV="1">
              <a:off x="10301870" y="4373114"/>
              <a:ext cx="2404" cy="3723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394D7658-F1D7-1429-328B-62432A0F08D0}"/>
                </a:ext>
              </a:extLst>
            </p:cNvPr>
            <p:cNvCxnSpPr>
              <a:cxnSpLocks/>
              <a:stCxn id="75" idx="2"/>
              <a:endCxn id="71" idx="0"/>
            </p:cNvCxnSpPr>
            <p:nvPr/>
          </p:nvCxnSpPr>
          <p:spPr>
            <a:xfrm>
              <a:off x="10301870" y="2942195"/>
              <a:ext cx="2404" cy="6993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F8679DC6-2C0B-9006-77A9-F5664CBC9509}"/>
                </a:ext>
              </a:extLst>
            </p:cNvPr>
            <p:cNvCxnSpPr>
              <a:cxnSpLocks/>
              <a:stCxn id="71" idx="3"/>
              <a:endCxn id="73" idx="1"/>
            </p:cNvCxnSpPr>
            <p:nvPr/>
          </p:nvCxnSpPr>
          <p:spPr>
            <a:xfrm flipV="1">
              <a:off x="10713676" y="4007353"/>
              <a:ext cx="60129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0358F3AE-553D-3AA5-C63F-89A161CF0DF8}"/>
                    </a:ext>
                  </a:extLst>
                </p:cNvPr>
                <p:cNvSpPr txBox="1"/>
                <p:nvPr/>
              </p:nvSpPr>
              <p:spPr>
                <a:xfrm>
                  <a:off x="8520544" y="5704518"/>
                  <a:ext cx="6955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目标</a:t>
                  </a:r>
                  <a14:m>
                    <m:oMath xmlns:m="http://schemas.openxmlformats.org/officeDocument/2006/math">
                      <m:r>
                        <a:rPr lang="en-US" altLang="zh-CN" sz="1400" b="0" i="0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𝑌</m:t>
                      </m:r>
                    </m:oMath>
                  </a14:m>
                  <a:endParaRPr lang="zh-CN" altLang="en-US" sz="1400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0358F3AE-553D-3AA5-C63F-89A161CF0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0544" y="5704518"/>
                  <a:ext cx="695575" cy="307777"/>
                </a:xfrm>
                <a:prstGeom prst="rect">
                  <a:avLst/>
                </a:prstGeom>
                <a:blipFill>
                  <a:blip r:embed="rId13"/>
                  <a:stretch>
                    <a:fillRect l="-2632" t="-5882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3B11E8D-2216-F1AF-116D-DD7381A74EE1}"/>
                </a:ext>
              </a:extLst>
            </p:cNvPr>
            <p:cNvCxnSpPr>
              <a:cxnSpLocks/>
              <a:stCxn id="73" idx="2"/>
              <a:endCxn id="99" idx="4"/>
            </p:cNvCxnSpPr>
            <p:nvPr/>
          </p:nvCxnSpPr>
          <p:spPr>
            <a:xfrm rot="5400000">
              <a:off x="10564503" y="3986344"/>
              <a:ext cx="920439" cy="1276069"/>
            </a:xfrm>
            <a:prstGeom prst="bentConnector3">
              <a:avLst>
                <a:gd name="adj1" fmla="val 183707"/>
              </a:avLst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1E870358-FEB3-065B-2B8D-3BAB1FC4AC0E}"/>
                </a:ext>
              </a:extLst>
            </p:cNvPr>
            <p:cNvSpPr/>
            <p:nvPr/>
          </p:nvSpPr>
          <p:spPr>
            <a:xfrm>
              <a:off x="10342237" y="4995698"/>
              <a:ext cx="88900" cy="889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0B17530C-A5B4-456D-5A2E-0713E5550F37}"/>
                </a:ext>
              </a:extLst>
            </p:cNvPr>
            <p:cNvSpPr/>
            <p:nvPr/>
          </p:nvSpPr>
          <p:spPr>
            <a:xfrm>
              <a:off x="10175007" y="4995698"/>
              <a:ext cx="88900" cy="889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3" name="直接箭头连接符 94">
              <a:extLst>
                <a:ext uri="{FF2B5EF4-FFF2-40B4-BE49-F238E27FC236}">
                  <a16:creationId xmlns:a16="http://schemas.microsoft.com/office/drawing/2014/main" id="{7119EEE7-E6A0-F1C1-95E9-C8A07095AB21}"/>
                </a:ext>
              </a:extLst>
            </p:cNvPr>
            <p:cNvCxnSpPr>
              <a:cxnSpLocks/>
              <a:stCxn id="88" idx="3"/>
              <a:endCxn id="100" idx="4"/>
            </p:cNvCxnSpPr>
            <p:nvPr/>
          </p:nvCxnSpPr>
          <p:spPr>
            <a:xfrm flipV="1">
              <a:off x="9216119" y="5084598"/>
              <a:ext cx="1003338" cy="773809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文本框 108">
            <a:extLst>
              <a:ext uri="{FF2B5EF4-FFF2-40B4-BE49-F238E27FC236}">
                <a16:creationId xmlns:a16="http://schemas.microsoft.com/office/drawing/2014/main" id="{604A1E99-5184-3C0B-953D-F76C7B46C31B}"/>
              </a:ext>
            </a:extLst>
          </p:cNvPr>
          <p:cNvSpPr txBox="1"/>
          <p:nvPr/>
        </p:nvSpPr>
        <p:spPr>
          <a:xfrm>
            <a:off x="9724276" y="2791320"/>
            <a:ext cx="117211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050" dirty="0">
                <a:latin typeface="楷体" panose="02010609060101010101" pitchFamily="49" charset="-122"/>
                <a:ea typeface="楷体" panose="02010609060101010101" pitchFamily="49" charset="-122"/>
              </a:rPr>
              <a:t>决定模型结构等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1AB85E28-9515-8F88-8564-832DE9C617DB}"/>
              </a:ext>
            </a:extLst>
          </p:cNvPr>
          <p:cNvSpPr txBox="1"/>
          <p:nvPr/>
        </p:nvSpPr>
        <p:spPr>
          <a:xfrm>
            <a:off x="9607880" y="4990764"/>
            <a:ext cx="1396537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050" dirty="0">
                <a:latin typeface="楷体" panose="02010609060101010101" pitchFamily="49" charset="-122"/>
                <a:ea typeface="楷体" panose="02010609060101010101" pitchFamily="49" charset="-122"/>
              </a:rPr>
              <a:t>训练学习，优化参数</a:t>
            </a:r>
          </a:p>
        </p:txBody>
      </p:sp>
      <p:sp>
        <p:nvSpPr>
          <p:cNvPr id="113" name="MH_SubTitle_2">
            <a:extLst>
              <a:ext uri="{FF2B5EF4-FFF2-40B4-BE49-F238E27FC236}">
                <a16:creationId xmlns:a16="http://schemas.microsoft.com/office/drawing/2014/main" id="{3D375BEB-9993-13E4-56EF-9200015CACB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284248" y="5895002"/>
            <a:ext cx="2052171" cy="23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  <a:sym typeface="+mn-lt"/>
              </a:rPr>
              <a:t>模型变量和参数间的因果关系</a:t>
            </a:r>
          </a:p>
        </p:txBody>
      </p:sp>
      <p:sp>
        <p:nvSpPr>
          <p:cNvPr id="116" name="对话气泡: 圆角矩形 115">
            <a:extLst>
              <a:ext uri="{FF2B5EF4-FFF2-40B4-BE49-F238E27FC236}">
                <a16:creationId xmlns:a16="http://schemas.microsoft.com/office/drawing/2014/main" id="{E3F88475-E2CF-7DA7-C70D-B9FE631CA603}"/>
              </a:ext>
            </a:extLst>
          </p:cNvPr>
          <p:cNvSpPr/>
          <p:nvPr/>
        </p:nvSpPr>
        <p:spPr>
          <a:xfrm>
            <a:off x="155929" y="5849224"/>
            <a:ext cx="3885860" cy="454237"/>
          </a:xfrm>
          <a:prstGeom prst="wedgeRoundRectCallout">
            <a:avLst>
              <a:gd name="adj1" fmla="val -5680"/>
              <a:gd name="adj2" fmla="val -98066"/>
              <a:gd name="adj3" fmla="val 16667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避免数据泄漏，实现更准确的模型评价</a:t>
            </a:r>
          </a:p>
        </p:txBody>
      </p:sp>
    </p:spTree>
    <p:extLst>
      <p:ext uri="{BB962C8B-B14F-4D97-AF65-F5344CB8AC3E}">
        <p14:creationId xmlns:p14="http://schemas.microsoft.com/office/powerpoint/2010/main" val="2820441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3360F-C8A0-414D-EEB0-2280713EE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FA4F018-17EF-B4C9-4B09-56C682997A3A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模型学习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CE5FB157-EC39-A7B8-1927-8F74C6359D11}"/>
              </a:ext>
            </a:extLst>
          </p:cNvPr>
          <p:cNvSpPr txBox="1">
            <a:spLocks/>
          </p:cNvSpPr>
          <p:nvPr/>
        </p:nvSpPr>
        <p:spPr>
          <a:xfrm>
            <a:off x="804459" y="1321540"/>
            <a:ext cx="7746873" cy="4020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不同模型的学习各有特点，这会对模型的使用方式带来影响，比如：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07E721-840B-CB24-DC29-6E37F6654A90}"/>
              </a:ext>
            </a:extLst>
          </p:cNvPr>
          <p:cNvSpPr txBox="1"/>
          <p:nvPr/>
        </p:nvSpPr>
        <p:spPr>
          <a:xfrm>
            <a:off x="5593298" y="210820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学习方式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E3F18C-6D7C-EDE5-EF6C-62381EBA716F}"/>
              </a:ext>
            </a:extLst>
          </p:cNvPr>
          <p:cNvSpPr txBox="1"/>
          <p:nvPr/>
        </p:nvSpPr>
        <p:spPr>
          <a:xfrm>
            <a:off x="2374082" y="307763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迭代式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9EC048-34E7-A45A-B7F4-C6B456681D03}"/>
              </a:ext>
            </a:extLst>
          </p:cNvPr>
          <p:cNvSpPr txBox="1"/>
          <p:nvPr/>
        </p:nvSpPr>
        <p:spPr>
          <a:xfrm>
            <a:off x="8798426" y="307763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非迭代式</a:t>
            </a:r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C2874213-B3A2-1CB4-F4C3-96EDB0C775EF}"/>
              </a:ext>
            </a:extLst>
          </p:cNvPr>
          <p:cNvCxnSpPr>
            <a:cxnSpLocks/>
            <a:stCxn id="2" idx="1"/>
            <a:endCxn id="3" idx="0"/>
          </p:cNvCxnSpPr>
          <p:nvPr/>
        </p:nvCxnSpPr>
        <p:spPr>
          <a:xfrm rot="10800000" flipV="1">
            <a:off x="2774192" y="2277476"/>
            <a:ext cx="2819106" cy="800157"/>
          </a:xfrm>
          <a:prstGeom prst="bentConnector2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0D644E29-EA35-8E77-4806-061122FB8D3B}"/>
              </a:ext>
            </a:extLst>
          </p:cNvPr>
          <p:cNvCxnSpPr>
            <a:cxnSpLocks/>
            <a:stCxn id="2" idx="3"/>
            <a:endCxn id="6" idx="0"/>
          </p:cNvCxnSpPr>
          <p:nvPr/>
        </p:nvCxnSpPr>
        <p:spPr>
          <a:xfrm>
            <a:off x="6598701" y="2277477"/>
            <a:ext cx="2702427" cy="800157"/>
          </a:xfrm>
          <a:prstGeom prst="bentConnector2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538E145-8D39-EC44-87F7-0BCCBD585947}"/>
              </a:ext>
            </a:extLst>
          </p:cNvPr>
          <p:cNvSpPr txBox="1"/>
          <p:nvPr/>
        </p:nvSpPr>
        <p:spPr>
          <a:xfrm>
            <a:off x="8592745" y="2546635"/>
            <a:ext cx="141577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小规模、线性问题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555AE9E-512A-98DA-779F-A875DE992602}"/>
              </a:ext>
            </a:extLst>
          </p:cNvPr>
          <p:cNvSpPr txBox="1"/>
          <p:nvPr/>
        </p:nvSpPr>
        <p:spPr>
          <a:xfrm>
            <a:off x="1986449" y="2546635"/>
            <a:ext cx="156966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大规模、非线性问题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C5A168B-2262-B199-232B-DE3C8002570D}"/>
              </a:ext>
            </a:extLst>
          </p:cNvPr>
          <p:cNvGrpSpPr/>
          <p:nvPr/>
        </p:nvGrpSpPr>
        <p:grpSpPr>
          <a:xfrm>
            <a:off x="2054781" y="3585634"/>
            <a:ext cx="2561423" cy="954107"/>
            <a:chOff x="1978076" y="3703591"/>
            <a:chExt cx="2561423" cy="954107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9E61392-2BF1-70F6-ED44-7579C5A83195}"/>
                </a:ext>
              </a:extLst>
            </p:cNvPr>
            <p:cNvSpPr txBox="1"/>
            <p:nvPr/>
          </p:nvSpPr>
          <p:spPr>
            <a:xfrm>
              <a:off x="2020861" y="3703591"/>
              <a:ext cx="251863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神经网络（反向传播）</a:t>
              </a:r>
              <a:endPara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线性回归（梯度下降）</a:t>
              </a:r>
              <a:endPara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逻辑回归（梯度下降）</a:t>
              </a:r>
              <a:endPara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支持向量机（序列最小优化）</a:t>
              </a:r>
              <a:endPara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FEBB2F4-A545-CED3-7FD5-2A76C3D0B050}"/>
                </a:ext>
              </a:extLst>
            </p:cNvPr>
            <p:cNvCxnSpPr>
              <a:cxnSpLocks/>
            </p:cNvCxnSpPr>
            <p:nvPr/>
          </p:nvCxnSpPr>
          <p:spPr>
            <a:xfrm>
              <a:off x="1978076" y="3792821"/>
              <a:ext cx="0" cy="821512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459B29F-F01D-52ED-8CF6-612BAB715A5D}"/>
              </a:ext>
            </a:extLst>
          </p:cNvPr>
          <p:cNvGrpSpPr/>
          <p:nvPr/>
        </p:nvGrpSpPr>
        <p:grpSpPr>
          <a:xfrm>
            <a:off x="8692172" y="3585634"/>
            <a:ext cx="2018129" cy="1384995"/>
            <a:chOff x="8044894" y="3585634"/>
            <a:chExt cx="2018129" cy="138499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358F28C-60B1-B96F-3B5C-17D67AC6A9EB}"/>
                </a:ext>
              </a:extLst>
            </p:cNvPr>
            <p:cNvSpPr txBox="1"/>
            <p:nvPr/>
          </p:nvSpPr>
          <p:spPr>
            <a:xfrm>
              <a:off x="8082994" y="3585634"/>
              <a:ext cx="198002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随机森林</a:t>
              </a:r>
              <a:endPara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r>
                <a:rPr lang="zh-CN" altLang="en-US" sz="1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梯度提升树</a:t>
              </a:r>
              <a:endPara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r>
                <a:rPr lang="zh-CN" altLang="en-US" sz="1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支持向量机（解析解）</a:t>
              </a:r>
              <a:endPara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CN" altLang="en-US" sz="1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近邻方法</a:t>
              </a:r>
              <a:endPara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r>
                <a:rPr lang="zh-CN" altLang="en-US" sz="1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线性回归</a:t>
              </a:r>
              <a:endPara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r>
                <a:rPr lang="zh-CN" altLang="en-US" sz="1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逻辑回归（解析解）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72E15C5-7FBC-4A7E-D654-DFD6BD052813}"/>
                </a:ext>
              </a:extLst>
            </p:cNvPr>
            <p:cNvCxnSpPr>
              <a:cxnSpLocks/>
            </p:cNvCxnSpPr>
            <p:nvPr/>
          </p:nvCxnSpPr>
          <p:spPr>
            <a:xfrm>
              <a:off x="8044894" y="3674864"/>
              <a:ext cx="0" cy="1244269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83303085-DE00-3C9F-40B6-C65BF5DCFBE0}"/>
              </a:ext>
            </a:extLst>
          </p:cNvPr>
          <p:cNvSpPr txBox="1"/>
          <p:nvPr/>
        </p:nvSpPr>
        <p:spPr>
          <a:xfrm>
            <a:off x="1350725" y="5536460"/>
            <a:ext cx="364715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可用于在线学习和更新：燃烧优化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3564EEE-A38B-0EAB-4C30-C9CC3EB821A7}"/>
              </a:ext>
            </a:extLst>
          </p:cNvPr>
          <p:cNvSpPr txBox="1"/>
          <p:nvPr/>
        </p:nvSpPr>
        <p:spPr>
          <a:xfrm>
            <a:off x="7477551" y="5536460"/>
            <a:ext cx="364715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部分方法难以用于在线学习和更新</a:t>
            </a:r>
          </a:p>
        </p:txBody>
      </p:sp>
    </p:spTree>
    <p:extLst>
      <p:ext uri="{BB962C8B-B14F-4D97-AF65-F5344CB8AC3E}">
        <p14:creationId xmlns:p14="http://schemas.microsoft.com/office/powerpoint/2010/main" val="4086424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A5C7F-CC60-E482-C09E-89509287C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6784276-65B7-0AAF-3A73-027ADBC4A4A5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模型学习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85B09B04-0E61-C587-B16A-6D1A42335EF9}"/>
              </a:ext>
            </a:extLst>
          </p:cNvPr>
          <p:cNvSpPr txBox="1">
            <a:spLocks/>
          </p:cNvSpPr>
          <p:nvPr/>
        </p:nvSpPr>
        <p:spPr>
          <a:xfrm>
            <a:off x="804460" y="1321539"/>
            <a:ext cx="7518274" cy="159099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可设计合适的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损失函数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来控制模型朝着预期方向学习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损失函数用于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评价模型预测值和真实值的差异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，损失函数越小，模型越准确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损失函数指明了模型学习的方向，比如：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3CB975F-3A52-8F52-9F5F-A27A0799B416}"/>
              </a:ext>
            </a:extLst>
          </p:cNvPr>
          <p:cNvGrpSpPr/>
          <p:nvPr/>
        </p:nvGrpSpPr>
        <p:grpSpPr>
          <a:xfrm>
            <a:off x="1248420" y="3215733"/>
            <a:ext cx="3086513" cy="1165943"/>
            <a:chOff x="330305" y="3216101"/>
            <a:chExt cx="3086513" cy="11659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8620F06-9051-2AED-C102-043BE8BC0CD2}"/>
                    </a:ext>
                  </a:extLst>
                </p:cNvPr>
                <p:cNvSpPr txBox="1"/>
                <p:nvPr/>
              </p:nvSpPr>
              <p:spPr>
                <a:xfrm>
                  <a:off x="330305" y="3216101"/>
                  <a:ext cx="3086513" cy="5468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𝑙𝑜𝑠𝑠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zh-CN" altLang="en-US" sz="1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8620F06-9051-2AED-C102-043BE8BC0C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305" y="3216101"/>
                  <a:ext cx="3086513" cy="546816"/>
                </a:xfrm>
                <a:prstGeom prst="rect">
                  <a:avLst/>
                </a:prstGeom>
                <a:blipFill>
                  <a:blip r:embed="rId5"/>
                  <a:stretch>
                    <a:fillRect b="-22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210EBAAA-FDBF-8F5A-D5EA-8CBB05065539}"/>
                    </a:ext>
                  </a:extLst>
                </p:cNvPr>
                <p:cNvSpPr txBox="1"/>
                <p:nvPr/>
              </p:nvSpPr>
              <p:spPr>
                <a:xfrm>
                  <a:off x="733493" y="3836830"/>
                  <a:ext cx="2280135" cy="5452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sz="1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210EBAAA-FDBF-8F5A-D5EA-8CBB050655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493" y="3836830"/>
                  <a:ext cx="2280135" cy="545214"/>
                </a:xfrm>
                <a:prstGeom prst="rect">
                  <a:avLst/>
                </a:prstGeom>
                <a:blipFill>
                  <a:blip r:embed="rId6"/>
                  <a:stretch>
                    <a:fillRect b="-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7FE481E-B215-CBFC-E665-C020154241BA}"/>
              </a:ext>
            </a:extLst>
          </p:cNvPr>
          <p:cNvGrpSpPr/>
          <p:nvPr/>
        </p:nvGrpSpPr>
        <p:grpSpPr>
          <a:xfrm>
            <a:off x="1423667" y="5158179"/>
            <a:ext cx="2445925" cy="911684"/>
            <a:chOff x="446556" y="3901672"/>
            <a:chExt cx="2445925" cy="9116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C8E8D0B6-A0A2-41F6-C414-991DDBE9F16B}"/>
                    </a:ext>
                  </a:extLst>
                </p:cNvPr>
                <p:cNvSpPr txBox="1"/>
                <p:nvPr/>
              </p:nvSpPr>
              <p:spPr>
                <a:xfrm>
                  <a:off x="446556" y="3901672"/>
                  <a:ext cx="2445925" cy="4392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C8E8D0B6-A0A2-41F6-C414-991DDBE9F1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56" y="3901672"/>
                  <a:ext cx="2445925" cy="43922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381C20A-7AA8-F5DE-2045-80C392DDD842}"/>
                    </a:ext>
                  </a:extLst>
                </p:cNvPr>
                <p:cNvSpPr txBox="1"/>
                <p:nvPr/>
              </p:nvSpPr>
              <p:spPr>
                <a:xfrm>
                  <a:off x="666030" y="4374133"/>
                  <a:ext cx="1616349" cy="4392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𝑙𝑜𝑠𝑠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381C20A-7AA8-F5DE-2045-80C392DDD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30" y="4374133"/>
                  <a:ext cx="1616349" cy="43922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MH_SubTitle_2">
            <a:extLst>
              <a:ext uri="{FF2B5EF4-FFF2-40B4-BE49-F238E27FC236}">
                <a16:creationId xmlns:a16="http://schemas.microsoft.com/office/drawing/2014/main" id="{FCB75CCD-3D9C-D183-6FE6-395C2981286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05841" y="2868559"/>
            <a:ext cx="2932758" cy="23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lt"/>
              </a:rPr>
              <a:t>相邻两步间模型参数的迭代：</a:t>
            </a:r>
          </a:p>
        </p:txBody>
      </p:sp>
      <p:sp>
        <p:nvSpPr>
          <p:cNvPr id="22" name="MH_SubTitle_2">
            <a:extLst>
              <a:ext uri="{FF2B5EF4-FFF2-40B4-BE49-F238E27FC236}">
                <a16:creationId xmlns:a16="http://schemas.microsoft.com/office/drawing/2014/main" id="{CDCB4B35-E35B-63CF-F594-CFCA5570E14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05841" y="4606853"/>
            <a:ext cx="2445925" cy="23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lt"/>
              </a:rPr>
              <a:t>模型最优参数为：</a:t>
            </a:r>
          </a:p>
        </p:txBody>
      </p:sp>
      <p:sp>
        <p:nvSpPr>
          <p:cNvPr id="23" name="对话气泡: 圆角矩形 22">
            <a:extLst>
              <a:ext uri="{FF2B5EF4-FFF2-40B4-BE49-F238E27FC236}">
                <a16:creationId xmlns:a16="http://schemas.microsoft.com/office/drawing/2014/main" id="{9D778299-A8F0-EE2E-6779-A50CF8A6BE47}"/>
              </a:ext>
            </a:extLst>
          </p:cNvPr>
          <p:cNvSpPr/>
          <p:nvPr/>
        </p:nvSpPr>
        <p:spPr>
          <a:xfrm>
            <a:off x="3842014" y="4531263"/>
            <a:ext cx="2738967" cy="639055"/>
          </a:xfrm>
          <a:prstGeom prst="wedgeRoundRectCallout">
            <a:avLst>
              <a:gd name="adj1" fmla="val -42375"/>
              <a:gd name="adj2" fmla="val -93392"/>
              <a:gd name="adj3" fmla="val 16667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模型会自动朝着损失函数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减小的方向学习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7CCC681-30ED-4677-1821-E757F740CE54}"/>
              </a:ext>
            </a:extLst>
          </p:cNvPr>
          <p:cNvGrpSpPr/>
          <p:nvPr/>
        </p:nvGrpSpPr>
        <p:grpSpPr>
          <a:xfrm>
            <a:off x="7210604" y="2696839"/>
            <a:ext cx="2103561" cy="1994899"/>
            <a:chOff x="4551068" y="1565713"/>
            <a:chExt cx="1737801" cy="1648033"/>
          </a:xfrm>
        </p:grpSpPr>
        <p:pic>
          <p:nvPicPr>
            <p:cNvPr id="29" name="图片 28" descr="徽标, 公司名称&#10;&#10;描述已自动生成">
              <a:extLst>
                <a:ext uri="{FF2B5EF4-FFF2-40B4-BE49-F238E27FC236}">
                  <a16:creationId xmlns:a16="http://schemas.microsoft.com/office/drawing/2014/main" id="{34652A0B-8541-54D4-ED51-FE5240005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51068" y="1565713"/>
              <a:ext cx="1737801" cy="1629639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13306B5-5660-92B6-D44C-D193925D11F8}"/>
                </a:ext>
              </a:extLst>
            </p:cNvPr>
            <p:cNvSpPr/>
            <p:nvPr/>
          </p:nvSpPr>
          <p:spPr>
            <a:xfrm>
              <a:off x="4907003" y="3053245"/>
              <a:ext cx="188259" cy="160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082B7CB-E962-9F3C-A3F4-ED1F16BEFC3A}"/>
              </a:ext>
            </a:extLst>
          </p:cNvPr>
          <p:cNvGrpSpPr/>
          <p:nvPr/>
        </p:nvGrpSpPr>
        <p:grpSpPr>
          <a:xfrm>
            <a:off x="9645243" y="2912532"/>
            <a:ext cx="2200387" cy="1826577"/>
            <a:chOff x="6794066" y="1629138"/>
            <a:chExt cx="1886741" cy="1566214"/>
          </a:xfrm>
        </p:grpSpPr>
        <p:pic>
          <p:nvPicPr>
            <p:cNvPr id="34" name="图片 33" descr="图片包含 伞, 游戏机&#10;&#10;描述已自动生成">
              <a:extLst>
                <a:ext uri="{FF2B5EF4-FFF2-40B4-BE49-F238E27FC236}">
                  <a16:creationId xmlns:a16="http://schemas.microsoft.com/office/drawing/2014/main" id="{9EB4ADB4-55F5-4429-7573-21455AD35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94066" y="1629138"/>
              <a:ext cx="1886741" cy="1566214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6E1F740-F0F4-1B1A-177B-A1F4B25224AB}"/>
                </a:ext>
              </a:extLst>
            </p:cNvPr>
            <p:cNvSpPr/>
            <p:nvPr/>
          </p:nvSpPr>
          <p:spPr>
            <a:xfrm>
              <a:off x="7021774" y="3034851"/>
              <a:ext cx="188259" cy="160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MH_SubTitle_2">
            <a:extLst>
              <a:ext uri="{FF2B5EF4-FFF2-40B4-BE49-F238E27FC236}">
                <a16:creationId xmlns:a16="http://schemas.microsoft.com/office/drawing/2014/main" id="{F7AD2156-301E-6D61-496C-EB7A17EB851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408122" y="2248268"/>
            <a:ext cx="2404152" cy="23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400" b="1" dirty="0">
                <a:latin typeface="华文新魏" panose="02010800040101010101" pitchFamily="2" charset="-122"/>
                <a:ea typeface="华文新魏" panose="02010800040101010101" pitchFamily="2" charset="-122"/>
                <a:sym typeface="+mn-lt"/>
              </a:rPr>
              <a:t>不同模型损失函数曲面对比</a:t>
            </a:r>
          </a:p>
        </p:txBody>
      </p:sp>
      <p:sp>
        <p:nvSpPr>
          <p:cNvPr id="39" name="内容占位符 3">
            <a:extLst>
              <a:ext uri="{FF2B5EF4-FFF2-40B4-BE49-F238E27FC236}">
                <a16:creationId xmlns:a16="http://schemas.microsoft.com/office/drawing/2014/main" id="{0F92F880-B044-49BE-C699-BB08AABD1164}"/>
              </a:ext>
            </a:extLst>
          </p:cNvPr>
          <p:cNvSpPr txBox="1">
            <a:spLocks/>
          </p:cNvSpPr>
          <p:nvPr/>
        </p:nvSpPr>
        <p:spPr>
          <a:xfrm>
            <a:off x="7169635" y="4757782"/>
            <a:ext cx="2185498" cy="35588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NexusSans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凸曲面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：极小值</a:t>
            </a:r>
            <a:r>
              <a:rPr lang="zh-CN" altLang="en-US" sz="12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一定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为最小值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0" name="内容占位符 3">
            <a:extLst>
              <a:ext uri="{FF2B5EF4-FFF2-40B4-BE49-F238E27FC236}">
                <a16:creationId xmlns:a16="http://schemas.microsoft.com/office/drawing/2014/main" id="{02E306B1-9B2A-DCEB-AB90-EF4F0394613C}"/>
              </a:ext>
            </a:extLst>
          </p:cNvPr>
          <p:cNvSpPr txBox="1">
            <a:spLocks/>
          </p:cNvSpPr>
          <p:nvPr/>
        </p:nvSpPr>
        <p:spPr>
          <a:xfrm>
            <a:off x="9610198" y="4757782"/>
            <a:ext cx="2526769" cy="35588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NexusSans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非凸曲面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：极小值</a:t>
            </a:r>
            <a:r>
              <a:rPr lang="zh-CN" altLang="en-US" sz="12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不一定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为最小值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对话气泡: 圆角矩形 40">
            <a:extLst>
              <a:ext uri="{FF2B5EF4-FFF2-40B4-BE49-F238E27FC236}">
                <a16:creationId xmlns:a16="http://schemas.microsoft.com/office/drawing/2014/main" id="{58481E94-1A90-62FC-B245-5E6A93A87EEE}"/>
              </a:ext>
            </a:extLst>
          </p:cNvPr>
          <p:cNvSpPr/>
          <p:nvPr/>
        </p:nvSpPr>
        <p:spPr>
          <a:xfrm>
            <a:off x="7264741" y="5513331"/>
            <a:ext cx="3547533" cy="673839"/>
          </a:xfrm>
          <a:prstGeom prst="wedgeRoundRectCallout">
            <a:avLst>
              <a:gd name="adj1" fmla="val -3904"/>
              <a:gd name="adj2" fmla="val -96841"/>
              <a:gd name="adj3" fmla="val 16667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如何快速找出最优参数？需要好的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迭代寻优算法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优化器</a:t>
            </a:r>
          </a:p>
        </p:txBody>
      </p:sp>
    </p:spTree>
    <p:extLst>
      <p:ext uri="{BB962C8B-B14F-4D97-AF65-F5344CB8AC3E}">
        <p14:creationId xmlns:p14="http://schemas.microsoft.com/office/powerpoint/2010/main" val="3100881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B35F5-AE2A-BECE-6937-E0B082878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3280BA-0446-50C1-2876-1C3B543331C9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模型学习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F6DD5DDB-F327-C599-A12A-D374611AC7D4}"/>
              </a:ext>
            </a:extLst>
          </p:cNvPr>
          <p:cNvSpPr txBox="1">
            <a:spLocks/>
          </p:cNvSpPr>
          <p:nvPr/>
        </p:nvSpPr>
        <p:spPr>
          <a:xfrm>
            <a:off x="804460" y="1321540"/>
            <a:ext cx="7518274" cy="4352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优化器选择对模型学习效果有显著影响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F48E09-F85A-D14E-5B44-C1AC6E84A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7300" y="2121906"/>
            <a:ext cx="3513666" cy="3825003"/>
          </a:xfrm>
          <a:prstGeom prst="rect">
            <a:avLst/>
          </a:prstGeom>
        </p:spPr>
      </p:pic>
      <p:sp>
        <p:nvSpPr>
          <p:cNvPr id="3" name="MH_SubTitle_2">
            <a:extLst>
              <a:ext uri="{FF2B5EF4-FFF2-40B4-BE49-F238E27FC236}">
                <a16:creationId xmlns:a16="http://schemas.microsoft.com/office/drawing/2014/main" id="{5D4B105F-6F89-D034-853B-006A065384E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59562" y="1794859"/>
            <a:ext cx="2709142" cy="23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400" b="1" dirty="0">
                <a:latin typeface="华文新魏" panose="02010800040101010101" pitchFamily="2" charset="-122"/>
                <a:ea typeface="华文新魏" panose="02010800040101010101" pitchFamily="2" charset="-122"/>
                <a:sym typeface="+mn-lt"/>
              </a:rPr>
              <a:t>用于优化器测试的部分非凸函数</a:t>
            </a:r>
          </a:p>
        </p:txBody>
      </p:sp>
      <p:sp>
        <p:nvSpPr>
          <p:cNvPr id="5" name="MH_SubTitle_2">
            <a:extLst>
              <a:ext uri="{FF2B5EF4-FFF2-40B4-BE49-F238E27FC236}">
                <a16:creationId xmlns:a16="http://schemas.microsoft.com/office/drawing/2014/main" id="{4C90F99B-4472-63E6-52CE-FA555D3E2FE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835054" y="1283515"/>
            <a:ext cx="1777904" cy="23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400" b="1" dirty="0">
                <a:latin typeface="华文新魏" panose="02010800040101010101" pitchFamily="2" charset="-122"/>
                <a:ea typeface="华文新魏" panose="02010800040101010101" pitchFamily="2" charset="-122"/>
                <a:sym typeface="+mn-lt"/>
              </a:rPr>
              <a:t>不同优化器特点对比</a:t>
            </a:r>
          </a:p>
        </p:txBody>
      </p:sp>
      <p:pic>
        <p:nvPicPr>
          <p:cNvPr id="6" name="图片 5" descr="图表, 表面图&#10;&#10;描述已自动生成">
            <a:extLst>
              <a:ext uri="{FF2B5EF4-FFF2-40B4-BE49-F238E27FC236}">
                <a16:creationId xmlns:a16="http://schemas.microsoft.com/office/drawing/2014/main" id="{AA99AC99-1A64-FA8F-4413-F01D9917834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62415" y="3851566"/>
            <a:ext cx="2046001" cy="1584000"/>
          </a:xfrm>
          <a:prstGeom prst="rect">
            <a:avLst/>
          </a:prstGeom>
        </p:spPr>
      </p:pic>
      <p:pic>
        <p:nvPicPr>
          <p:cNvPr id="7" name="Picture 4" descr="这里写图片描述">
            <a:extLst>
              <a:ext uri="{FF2B5EF4-FFF2-40B4-BE49-F238E27FC236}">
                <a16:creationId xmlns:a16="http://schemas.microsoft.com/office/drawing/2014/main" id="{0AA2CC39-6619-5291-174E-046B7FD36D5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20" y="1770661"/>
            <a:ext cx="2325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表格 43">
            <a:extLst>
              <a:ext uri="{FF2B5EF4-FFF2-40B4-BE49-F238E27FC236}">
                <a16:creationId xmlns:a16="http://schemas.microsoft.com/office/drawing/2014/main" id="{1F309D59-9A57-A851-D319-8D5F9CE8D880}"/>
              </a:ext>
            </a:extLst>
          </p:cNvPr>
          <p:cNvGraphicFramePr>
            <a:graphicFrameLocks noGrp="1"/>
          </p:cNvGraphicFramePr>
          <p:nvPr/>
        </p:nvGraphicFramePr>
        <p:xfrm>
          <a:off x="8376919" y="1756834"/>
          <a:ext cx="3107266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082">
                  <a:extLst>
                    <a:ext uri="{9D8B030D-6E8A-4147-A177-3AD203B41FA5}">
                      <a16:colId xmlns:a16="http://schemas.microsoft.com/office/drawing/2014/main" val="3201945533"/>
                    </a:ext>
                  </a:extLst>
                </a:gridCol>
                <a:gridCol w="939851">
                  <a:extLst>
                    <a:ext uri="{9D8B030D-6E8A-4147-A177-3AD203B41FA5}">
                      <a16:colId xmlns:a16="http://schemas.microsoft.com/office/drawing/2014/main" val="2394568460"/>
                    </a:ext>
                  </a:extLst>
                </a:gridCol>
                <a:gridCol w="753063">
                  <a:extLst>
                    <a:ext uri="{9D8B030D-6E8A-4147-A177-3AD203B41FA5}">
                      <a16:colId xmlns:a16="http://schemas.microsoft.com/office/drawing/2014/main" val="853596240"/>
                    </a:ext>
                  </a:extLst>
                </a:gridCol>
                <a:gridCol w="503270">
                  <a:extLst>
                    <a:ext uri="{9D8B030D-6E8A-4147-A177-3AD203B41FA5}">
                      <a16:colId xmlns:a16="http://schemas.microsoft.com/office/drawing/2014/main" val="3271754152"/>
                    </a:ext>
                  </a:extLst>
                </a:gridCol>
              </a:tblGrid>
              <a:tr h="1694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优化器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优点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缺点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类别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394123"/>
                  </a:ext>
                </a:extLst>
              </a:tr>
              <a:tr h="2663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GD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训练慢，</a:t>
                      </a:r>
                      <a:endParaRPr lang="en-US" altLang="zh-CN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局部最优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梯度下降法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73963"/>
                  </a:ext>
                </a:extLst>
              </a:tr>
              <a:tr h="1694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BGD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样本量小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训练快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505556"/>
                  </a:ext>
                </a:extLst>
              </a:tr>
              <a:tr h="2663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solidFill>
                            <a:srgbClr val="AF0102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SGD</a:t>
                      </a:r>
                      <a:r>
                        <a:rPr lang="en-US" altLang="zh-CN" sz="1100" b="0" dirty="0">
                          <a:solidFill>
                            <a:srgbClr val="AF0102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</a:t>
                      </a:r>
                      <a:endParaRPr lang="zh-CN" altLang="en-US" sz="1100" b="0" dirty="0">
                        <a:solidFill>
                          <a:srgbClr val="AF0102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样本量大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随机噪音，局部最优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526663"/>
                  </a:ext>
                </a:extLst>
              </a:tr>
              <a:tr h="1694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Momentum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加速</a:t>
                      </a:r>
                      <a:r>
                        <a:rPr lang="en-US" altLang="zh-CN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SGD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动量优化算法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240218"/>
                  </a:ext>
                </a:extLst>
              </a:tr>
              <a:tr h="2663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NAG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牛顿加速，</a:t>
                      </a:r>
                      <a:endParaRPr lang="en-US" altLang="zh-CN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误差收敛快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06873"/>
                  </a:ext>
                </a:extLst>
              </a:tr>
              <a:tr h="3631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AdaGrad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不需要人为的调节学习率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学习率最终会趋近于</a:t>
                      </a:r>
                      <a:r>
                        <a:rPr lang="en-US" altLang="zh-CN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自适应学习率优化算法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387239"/>
                  </a:ext>
                </a:extLst>
              </a:tr>
              <a:tr h="4599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0" dirty="0" err="1">
                          <a:solidFill>
                            <a:srgbClr val="AF0102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RMSProp</a:t>
                      </a:r>
                      <a:r>
                        <a:rPr lang="en-US" altLang="zh-CN" sz="1100" b="0" dirty="0">
                          <a:solidFill>
                            <a:srgbClr val="AF0102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</a:t>
                      </a:r>
                      <a:endParaRPr lang="zh-CN" altLang="en-US" sz="1100" b="0" dirty="0">
                        <a:solidFill>
                          <a:srgbClr val="AF0102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避免了学习率趋于</a:t>
                      </a:r>
                      <a:r>
                        <a:rPr lang="en-US" altLang="zh-CN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的问题，能自动调节学习率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012718"/>
                  </a:ext>
                </a:extLst>
              </a:tr>
              <a:tr h="2663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AdaDelta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训练初期效果好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训练后期效果差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802550"/>
                  </a:ext>
                </a:extLst>
              </a:tr>
              <a:tr h="1694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solidFill>
                            <a:srgbClr val="AF0102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Adam</a:t>
                      </a:r>
                      <a:r>
                        <a:rPr lang="en-US" altLang="zh-CN" sz="1100" b="0" dirty="0">
                          <a:solidFill>
                            <a:srgbClr val="AF0102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</a:t>
                      </a:r>
                      <a:endParaRPr lang="zh-CN" altLang="en-US" sz="1100" b="0" dirty="0">
                        <a:solidFill>
                          <a:srgbClr val="AF0102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鲁棒性好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 dirty="0">
                        <a:solidFill>
                          <a:schemeClr val="tx1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219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47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227B9-20DA-5681-C160-474064572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1B7D414-78E7-FE4A-CE65-7C202F5814EF}"/>
              </a:ext>
            </a:extLst>
          </p:cNvPr>
          <p:cNvCxnSpPr>
            <a:cxnSpLocks/>
          </p:cNvCxnSpPr>
          <p:nvPr/>
        </p:nvCxnSpPr>
        <p:spPr>
          <a:xfrm flipV="1">
            <a:off x="9078633" y="2445748"/>
            <a:ext cx="0" cy="225794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6BC964FD-816E-6EEC-4DA2-39E163E17864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模型学习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16FAE0A0-B906-3292-629D-5E1ACBC515C8}"/>
              </a:ext>
            </a:extLst>
          </p:cNvPr>
          <p:cNvSpPr txBox="1">
            <a:spLocks/>
          </p:cNvSpPr>
          <p:nvPr/>
        </p:nvSpPr>
        <p:spPr>
          <a:xfrm>
            <a:off x="804460" y="1321540"/>
            <a:ext cx="3564244" cy="4352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模型学习过程中的欠拟合和过拟合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7DB0866-C8FA-5CAC-BC46-FBE66D4FAE84}"/>
              </a:ext>
            </a:extLst>
          </p:cNvPr>
          <p:cNvGrpSpPr/>
          <p:nvPr/>
        </p:nvGrpSpPr>
        <p:grpSpPr>
          <a:xfrm>
            <a:off x="1993687" y="2136651"/>
            <a:ext cx="3672717" cy="2519258"/>
            <a:chOff x="5117366" y="1940720"/>
            <a:chExt cx="3672717" cy="2519258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F2002E6-1E02-7D20-DC47-C2087B76DDEA}"/>
                </a:ext>
              </a:extLst>
            </p:cNvPr>
            <p:cNvGrpSpPr/>
            <p:nvPr/>
          </p:nvGrpSpPr>
          <p:grpSpPr>
            <a:xfrm>
              <a:off x="5117366" y="2086391"/>
              <a:ext cx="3590399" cy="2373587"/>
              <a:chOff x="5093816" y="1624823"/>
              <a:chExt cx="3590399" cy="2373587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11924875-D9B4-F81E-2F07-B1BE73E88C9C}"/>
                  </a:ext>
                </a:extLst>
              </p:cNvPr>
              <p:cNvSpPr/>
              <p:nvPr/>
            </p:nvSpPr>
            <p:spPr>
              <a:xfrm>
                <a:off x="5093816" y="1982410"/>
                <a:ext cx="2016000" cy="2016000"/>
              </a:xfrm>
              <a:prstGeom prst="ellipse">
                <a:avLst/>
              </a:prstGeom>
              <a:solidFill>
                <a:srgbClr val="C00000">
                  <a:alpha val="9804"/>
                </a:srgbClr>
              </a:solidFill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D528DD46-0BB4-30E4-4E2E-9ED5682C6B4C}"/>
                  </a:ext>
                </a:extLst>
              </p:cNvPr>
              <p:cNvSpPr/>
              <p:nvPr/>
            </p:nvSpPr>
            <p:spPr>
              <a:xfrm>
                <a:off x="6668215" y="1624823"/>
                <a:ext cx="2016000" cy="2016000"/>
              </a:xfrm>
              <a:prstGeom prst="ellipse">
                <a:avLst/>
              </a:prstGeom>
              <a:solidFill>
                <a:srgbClr val="0070C0">
                  <a:alpha val="9804"/>
                </a:srgbClr>
              </a:solidFill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AAA7853-FE1C-B250-66A5-CF5DE09C5825}"/>
                  </a:ext>
                </a:extLst>
              </p:cNvPr>
              <p:cNvSpPr/>
              <p:nvPr/>
            </p:nvSpPr>
            <p:spPr>
              <a:xfrm>
                <a:off x="6053988" y="2941642"/>
                <a:ext cx="97536" cy="975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DDCD603D-0D2F-A66F-B74D-42739E2B52F9}"/>
                  </a:ext>
                </a:extLst>
              </p:cNvPr>
              <p:cNvSpPr/>
              <p:nvPr/>
            </p:nvSpPr>
            <p:spPr>
              <a:xfrm>
                <a:off x="7414118" y="2618516"/>
                <a:ext cx="97536" cy="9753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F21F68B-4646-6DF4-3280-1893455FCEE7}"/>
                  </a:ext>
                </a:extLst>
              </p:cNvPr>
              <p:cNvSpPr txBox="1"/>
              <p:nvPr/>
            </p:nvSpPr>
            <p:spPr>
              <a:xfrm>
                <a:off x="5221765" y="2591388"/>
                <a:ext cx="12618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训练集最优参数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5C6A78F-4C08-A24F-DD63-8F5EDDAB25DA}"/>
                  </a:ext>
                </a:extLst>
              </p:cNvPr>
              <p:cNvSpPr txBox="1"/>
              <p:nvPr/>
            </p:nvSpPr>
            <p:spPr>
              <a:xfrm>
                <a:off x="7077215" y="2256821"/>
                <a:ext cx="12618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测试集最优参数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B6E3379-39A5-EB31-07B9-CB3ECDC0AE2C}"/>
                  </a:ext>
                </a:extLst>
              </p:cNvPr>
              <p:cNvSpPr txBox="1"/>
              <p:nvPr/>
            </p:nvSpPr>
            <p:spPr>
              <a:xfrm>
                <a:off x="5326215" y="1783875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训练集</a:t>
                </a: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33AF005-7BC8-A3CC-A63E-F463C2E397CD}"/>
                </a:ext>
              </a:extLst>
            </p:cNvPr>
            <p:cNvSpPr txBox="1"/>
            <p:nvPr/>
          </p:nvSpPr>
          <p:spPr>
            <a:xfrm>
              <a:off x="8143752" y="1940720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测试集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45AF7D61-0D97-5EC1-F87B-CEEA2B1A5DBE}"/>
              </a:ext>
            </a:extLst>
          </p:cNvPr>
          <p:cNvSpPr txBox="1"/>
          <p:nvPr/>
        </p:nvSpPr>
        <p:spPr>
          <a:xfrm>
            <a:off x="4608028" y="514890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kumimoji="1" lang="zh-CN" altLang="en-US" sz="1200" i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2B6F4E2-1D48-A7B9-8235-4DB52953D9F0}"/>
              </a:ext>
            </a:extLst>
          </p:cNvPr>
          <p:cNvGrpSpPr/>
          <p:nvPr/>
        </p:nvGrpSpPr>
        <p:grpSpPr>
          <a:xfrm>
            <a:off x="3051395" y="3676802"/>
            <a:ext cx="4197289" cy="1853500"/>
            <a:chOff x="1966049" y="3116013"/>
            <a:chExt cx="4197289" cy="1853500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137FBBA4-E509-27A8-640F-CA7EEF1E4646}"/>
                </a:ext>
              </a:extLst>
            </p:cNvPr>
            <p:cNvSpPr/>
            <p:nvPr/>
          </p:nvSpPr>
          <p:spPr>
            <a:xfrm>
              <a:off x="1966049" y="3116013"/>
              <a:ext cx="2743200" cy="1577340"/>
            </a:xfrm>
            <a:custGeom>
              <a:avLst/>
              <a:gdLst>
                <a:gd name="connsiteX0" fmla="*/ 2743200 w 2743200"/>
                <a:gd name="connsiteY0" fmla="*/ 1577340 h 1577340"/>
                <a:gd name="connsiteX1" fmla="*/ 1615440 w 2743200"/>
                <a:gd name="connsiteY1" fmla="*/ 1417320 h 1577340"/>
                <a:gd name="connsiteX2" fmla="*/ 807720 w 2743200"/>
                <a:gd name="connsiteY2" fmla="*/ 594360 h 1577340"/>
                <a:gd name="connsiteX3" fmla="*/ 350520 w 2743200"/>
                <a:gd name="connsiteY3" fmla="*/ 243840 h 1577340"/>
                <a:gd name="connsiteX4" fmla="*/ 0 w 2743200"/>
                <a:gd name="connsiteY4" fmla="*/ 0 h 15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00" h="1577340">
                  <a:moveTo>
                    <a:pt x="2743200" y="1577340"/>
                  </a:moveTo>
                  <a:lnTo>
                    <a:pt x="1615440" y="1417320"/>
                  </a:lnTo>
                  <a:lnTo>
                    <a:pt x="807720" y="594360"/>
                  </a:lnTo>
                  <a:lnTo>
                    <a:pt x="350520" y="24384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43DCC7C-4C20-F10C-453A-1EFA12E0074F}"/>
                </a:ext>
              </a:extLst>
            </p:cNvPr>
            <p:cNvSpPr txBox="1"/>
            <p:nvPr/>
          </p:nvSpPr>
          <p:spPr>
            <a:xfrm>
              <a:off x="4396997" y="4692514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kumimoji="1" lang="zh-CN" altLang="en-US" sz="12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CB9C7CC-7C4C-C315-1953-522428B81608}"/>
                </a:ext>
              </a:extLst>
            </p:cNvPr>
            <p:cNvSpPr txBox="1"/>
            <p:nvPr/>
          </p:nvSpPr>
          <p:spPr>
            <a:xfrm>
              <a:off x="2638849" y="3737789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</a:t>
              </a:r>
              <a:endParaRPr kumimoji="1" lang="zh-CN" altLang="en-US" sz="12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85B634D-732B-BE4A-06F6-E1799C1DF4D9}"/>
                </a:ext>
              </a:extLst>
            </p:cNvPr>
            <p:cNvSpPr txBox="1"/>
            <p:nvPr/>
          </p:nvSpPr>
          <p:spPr>
            <a:xfrm>
              <a:off x="2035333" y="328878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d</a:t>
              </a:r>
              <a:endParaRPr kumimoji="1" lang="zh-CN" altLang="en-US" sz="12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A8B1C7D-F084-1F46-1CFC-1B7B748F6DAE}"/>
                </a:ext>
              </a:extLst>
            </p:cNvPr>
            <p:cNvSpPr txBox="1"/>
            <p:nvPr/>
          </p:nvSpPr>
          <p:spPr>
            <a:xfrm>
              <a:off x="4747566" y="4546717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模型迭代学习轨迹</a:t>
              </a: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7300C70-6015-FEF3-B39B-D2DF15D6B4AC}"/>
                </a:ext>
              </a:extLst>
            </p:cNvPr>
            <p:cNvSpPr/>
            <p:nvPr/>
          </p:nvSpPr>
          <p:spPr>
            <a:xfrm>
              <a:off x="3522682" y="4474790"/>
              <a:ext cx="97536" cy="9753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C48A38C-5617-6081-0ADA-4CFE0D4355D1}"/>
                </a:ext>
              </a:extLst>
            </p:cNvPr>
            <p:cNvSpPr/>
            <p:nvPr/>
          </p:nvSpPr>
          <p:spPr>
            <a:xfrm>
              <a:off x="2720653" y="3663060"/>
              <a:ext cx="97536" cy="9753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C6CEBAE-784D-EB39-2EE6-8C2CE6A4C303}"/>
                </a:ext>
              </a:extLst>
            </p:cNvPr>
            <p:cNvSpPr/>
            <p:nvPr/>
          </p:nvSpPr>
          <p:spPr>
            <a:xfrm>
              <a:off x="4427249" y="4619091"/>
              <a:ext cx="97536" cy="9753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AB7A770C-875F-B1B2-CF6F-AC0C576AD425}"/>
                </a:ext>
              </a:extLst>
            </p:cNvPr>
            <p:cNvSpPr/>
            <p:nvPr/>
          </p:nvSpPr>
          <p:spPr>
            <a:xfrm>
              <a:off x="2240566" y="3282732"/>
              <a:ext cx="97536" cy="9753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DE60B0C8-3661-12DE-D7C1-C691700DF688}"/>
              </a:ext>
            </a:extLst>
          </p:cNvPr>
          <p:cNvSpPr txBox="1"/>
          <p:nvPr/>
        </p:nvSpPr>
        <p:spPr>
          <a:xfrm>
            <a:off x="674962" y="5568354"/>
            <a:ext cx="68788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优化器会使模型参数朝着训练集最优的方向（降低预测误差）迭代</a:t>
            </a:r>
          </a:p>
        </p:txBody>
      </p:sp>
      <p:cxnSp>
        <p:nvCxnSpPr>
          <p:cNvPr id="34" name="直线箭头连接符 38">
            <a:extLst>
              <a:ext uri="{FF2B5EF4-FFF2-40B4-BE49-F238E27FC236}">
                <a16:creationId xmlns:a16="http://schemas.microsoft.com/office/drawing/2014/main" id="{83969D21-FE20-290D-6BF8-1EF37C36B4C5}"/>
              </a:ext>
            </a:extLst>
          </p:cNvPr>
          <p:cNvCxnSpPr>
            <a:cxnSpLocks/>
          </p:cNvCxnSpPr>
          <p:nvPr/>
        </p:nvCxnSpPr>
        <p:spPr>
          <a:xfrm>
            <a:off x="8084535" y="4703693"/>
            <a:ext cx="2974451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9">
            <a:extLst>
              <a:ext uri="{FF2B5EF4-FFF2-40B4-BE49-F238E27FC236}">
                <a16:creationId xmlns:a16="http://schemas.microsoft.com/office/drawing/2014/main" id="{FD61FF30-A4F9-72CD-64E4-B3C0CC6C33FE}"/>
              </a:ext>
            </a:extLst>
          </p:cNvPr>
          <p:cNvCxnSpPr>
            <a:cxnSpLocks/>
          </p:cNvCxnSpPr>
          <p:nvPr/>
        </p:nvCxnSpPr>
        <p:spPr>
          <a:xfrm flipV="1">
            <a:off x="8084535" y="2011680"/>
            <a:ext cx="0" cy="270343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C647E9BD-96A2-368E-F696-F7F42A945209}"/>
              </a:ext>
            </a:extLst>
          </p:cNvPr>
          <p:cNvSpPr txBox="1"/>
          <p:nvPr/>
        </p:nvSpPr>
        <p:spPr>
          <a:xfrm>
            <a:off x="11085514" y="458541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学习进度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B2BD693-00BF-36A0-F0BD-E4F8C4DE3216}"/>
              </a:ext>
            </a:extLst>
          </p:cNvPr>
          <p:cNvSpPr txBox="1"/>
          <p:nvPr/>
        </p:nvSpPr>
        <p:spPr>
          <a:xfrm>
            <a:off x="7098450" y="1686433"/>
            <a:ext cx="10947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损失函数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A9732EA-EC32-38BE-7909-EEF85033A2C4}"/>
              </a:ext>
            </a:extLst>
          </p:cNvPr>
          <p:cNvGrpSpPr/>
          <p:nvPr/>
        </p:nvGrpSpPr>
        <p:grpSpPr>
          <a:xfrm>
            <a:off x="8016490" y="2515254"/>
            <a:ext cx="2601695" cy="2199858"/>
            <a:chOff x="5537450" y="2116802"/>
            <a:chExt cx="2601695" cy="2199858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84DB9055-EE1E-65FC-A4ED-DD0DFD411563}"/>
                </a:ext>
              </a:extLst>
            </p:cNvPr>
            <p:cNvSpPr/>
            <p:nvPr/>
          </p:nvSpPr>
          <p:spPr>
            <a:xfrm>
              <a:off x="5637245" y="2205702"/>
              <a:ext cx="2501900" cy="1898650"/>
            </a:xfrm>
            <a:custGeom>
              <a:avLst/>
              <a:gdLst>
                <a:gd name="connsiteX0" fmla="*/ 0 w 2501900"/>
                <a:gd name="connsiteY0" fmla="*/ 0 h 1898650"/>
                <a:gd name="connsiteX1" fmla="*/ 323850 w 2501900"/>
                <a:gd name="connsiteY1" fmla="*/ 869950 h 1898650"/>
                <a:gd name="connsiteX2" fmla="*/ 946150 w 2501900"/>
                <a:gd name="connsiteY2" fmla="*/ 1530350 h 1898650"/>
                <a:gd name="connsiteX3" fmla="*/ 2000250 w 2501900"/>
                <a:gd name="connsiteY3" fmla="*/ 1841500 h 1898650"/>
                <a:gd name="connsiteX4" fmla="*/ 2501900 w 2501900"/>
                <a:gd name="connsiteY4" fmla="*/ 1898650 h 189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1900" h="1898650">
                  <a:moveTo>
                    <a:pt x="0" y="0"/>
                  </a:moveTo>
                  <a:lnTo>
                    <a:pt x="323850" y="869950"/>
                  </a:lnTo>
                  <a:lnTo>
                    <a:pt x="946150" y="1530350"/>
                  </a:lnTo>
                  <a:lnTo>
                    <a:pt x="2000250" y="1841500"/>
                  </a:lnTo>
                  <a:lnTo>
                    <a:pt x="2501900" y="189865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78499BE-B7BA-F8B6-AE0A-C012CD904F93}"/>
                </a:ext>
              </a:extLst>
            </p:cNvPr>
            <p:cNvSpPr txBox="1"/>
            <p:nvPr/>
          </p:nvSpPr>
          <p:spPr>
            <a:xfrm>
              <a:off x="5537450" y="2327667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kumimoji="1" lang="zh-CN" altLang="en-US" sz="12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E5A209C-EC98-B784-C8BE-2808787FEE85}"/>
                </a:ext>
              </a:extLst>
            </p:cNvPr>
            <p:cNvSpPr txBox="1"/>
            <p:nvPr/>
          </p:nvSpPr>
          <p:spPr>
            <a:xfrm>
              <a:off x="5838264" y="3055956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b</a:t>
              </a:r>
              <a:endParaRPr kumimoji="1" lang="zh-CN" altLang="en-US" sz="12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00929ACB-8CDF-6834-084F-03E0C51BFF45}"/>
                </a:ext>
              </a:extLst>
            </p:cNvPr>
            <p:cNvSpPr txBox="1"/>
            <p:nvPr/>
          </p:nvSpPr>
          <p:spPr>
            <a:xfrm>
              <a:off x="6409794" y="3736314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</a:t>
              </a:r>
              <a:endParaRPr kumimoji="1" lang="zh-CN" altLang="en-US" sz="12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C0D9923-7990-D7A9-398F-6BBD25C065DB}"/>
                </a:ext>
              </a:extLst>
            </p:cNvPr>
            <p:cNvSpPr txBox="1"/>
            <p:nvPr/>
          </p:nvSpPr>
          <p:spPr>
            <a:xfrm>
              <a:off x="7465060" y="4039661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d</a:t>
              </a:r>
              <a:endParaRPr kumimoji="1" lang="zh-CN" altLang="en-US" sz="12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05476DE2-6F40-463E-CDAF-E44851104368}"/>
                </a:ext>
              </a:extLst>
            </p:cNvPr>
            <p:cNvSpPr/>
            <p:nvPr/>
          </p:nvSpPr>
          <p:spPr>
            <a:xfrm>
              <a:off x="5630895" y="2271719"/>
              <a:ext cx="97536" cy="97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4AD57FD-D897-1581-10C6-E5CD0E5C3C1C}"/>
                </a:ext>
              </a:extLst>
            </p:cNvPr>
            <p:cNvSpPr/>
            <p:nvPr/>
          </p:nvSpPr>
          <p:spPr>
            <a:xfrm>
              <a:off x="5914691" y="3018477"/>
              <a:ext cx="97536" cy="97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2D55411-8DE0-C1ED-997C-2A586CDEF7B7}"/>
                </a:ext>
              </a:extLst>
            </p:cNvPr>
            <p:cNvSpPr/>
            <p:nvPr/>
          </p:nvSpPr>
          <p:spPr>
            <a:xfrm>
              <a:off x="6550825" y="3692226"/>
              <a:ext cx="97536" cy="97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C8563E39-6C61-7369-AA6E-129E49953A90}"/>
                </a:ext>
              </a:extLst>
            </p:cNvPr>
            <p:cNvSpPr/>
            <p:nvPr/>
          </p:nvSpPr>
          <p:spPr>
            <a:xfrm>
              <a:off x="7590255" y="4000730"/>
              <a:ext cx="97536" cy="97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DA8F782B-B044-4C89-8849-CF63417E9FB9}"/>
                </a:ext>
              </a:extLst>
            </p:cNvPr>
            <p:cNvGrpSpPr/>
            <p:nvPr/>
          </p:nvGrpSpPr>
          <p:grpSpPr>
            <a:xfrm>
              <a:off x="5649945" y="2116802"/>
              <a:ext cx="2470150" cy="1557556"/>
              <a:chOff x="5649945" y="2116802"/>
              <a:chExt cx="2470150" cy="1557556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D7E711A0-6FC1-6AE8-2C71-E62D4EE8562E}"/>
                  </a:ext>
                </a:extLst>
              </p:cNvPr>
              <p:cNvSpPr/>
              <p:nvPr/>
            </p:nvSpPr>
            <p:spPr>
              <a:xfrm>
                <a:off x="6550825" y="3576822"/>
                <a:ext cx="97536" cy="9753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 b="1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3D3B7B71-B0EB-93EC-1520-3ABA28B62EF7}"/>
                  </a:ext>
                </a:extLst>
              </p:cNvPr>
              <p:cNvSpPr/>
              <p:nvPr/>
            </p:nvSpPr>
            <p:spPr>
              <a:xfrm>
                <a:off x="5929903" y="2861859"/>
                <a:ext cx="97536" cy="9753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 b="1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6FD870CA-FB10-94EA-A7FE-2ED1E672A2CD}"/>
                  </a:ext>
                </a:extLst>
              </p:cNvPr>
              <p:cNvSpPr/>
              <p:nvPr/>
            </p:nvSpPr>
            <p:spPr>
              <a:xfrm>
                <a:off x="5656294" y="2184021"/>
                <a:ext cx="97536" cy="9753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 b="1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8CEF7E06-90B4-8B09-B1B2-383544000B67}"/>
                  </a:ext>
                </a:extLst>
              </p:cNvPr>
              <p:cNvSpPr/>
              <p:nvPr/>
            </p:nvSpPr>
            <p:spPr>
              <a:xfrm>
                <a:off x="5649945" y="2116802"/>
                <a:ext cx="2470150" cy="1517650"/>
              </a:xfrm>
              <a:custGeom>
                <a:avLst/>
                <a:gdLst>
                  <a:gd name="connsiteX0" fmla="*/ 0 w 2400300"/>
                  <a:gd name="connsiteY0" fmla="*/ 0 h 1517650"/>
                  <a:gd name="connsiteX1" fmla="*/ 323850 w 2400300"/>
                  <a:gd name="connsiteY1" fmla="*/ 793750 h 1517650"/>
                  <a:gd name="connsiteX2" fmla="*/ 946150 w 2400300"/>
                  <a:gd name="connsiteY2" fmla="*/ 1517650 h 1517650"/>
                  <a:gd name="connsiteX3" fmla="*/ 1981200 w 2400300"/>
                  <a:gd name="connsiteY3" fmla="*/ 1466850 h 1517650"/>
                  <a:gd name="connsiteX4" fmla="*/ 2400300 w 2400300"/>
                  <a:gd name="connsiteY4" fmla="*/ 1231900 h 1517650"/>
                  <a:gd name="connsiteX0" fmla="*/ 0 w 2451100"/>
                  <a:gd name="connsiteY0" fmla="*/ 0 h 1517650"/>
                  <a:gd name="connsiteX1" fmla="*/ 323850 w 2451100"/>
                  <a:gd name="connsiteY1" fmla="*/ 793750 h 1517650"/>
                  <a:gd name="connsiteX2" fmla="*/ 946150 w 2451100"/>
                  <a:gd name="connsiteY2" fmla="*/ 1517650 h 1517650"/>
                  <a:gd name="connsiteX3" fmla="*/ 1981200 w 2451100"/>
                  <a:gd name="connsiteY3" fmla="*/ 1466850 h 1517650"/>
                  <a:gd name="connsiteX4" fmla="*/ 2451100 w 2451100"/>
                  <a:gd name="connsiteY4" fmla="*/ 1231900 h 1517650"/>
                  <a:gd name="connsiteX0" fmla="*/ 0 w 2470150"/>
                  <a:gd name="connsiteY0" fmla="*/ 0 h 1517650"/>
                  <a:gd name="connsiteX1" fmla="*/ 323850 w 2470150"/>
                  <a:gd name="connsiteY1" fmla="*/ 793750 h 1517650"/>
                  <a:gd name="connsiteX2" fmla="*/ 946150 w 2470150"/>
                  <a:gd name="connsiteY2" fmla="*/ 1517650 h 1517650"/>
                  <a:gd name="connsiteX3" fmla="*/ 1981200 w 2470150"/>
                  <a:gd name="connsiteY3" fmla="*/ 1466850 h 1517650"/>
                  <a:gd name="connsiteX4" fmla="*/ 2470150 w 2470150"/>
                  <a:gd name="connsiteY4" fmla="*/ 1225550 h 151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0150" h="1517650">
                    <a:moveTo>
                      <a:pt x="0" y="0"/>
                    </a:moveTo>
                    <a:lnTo>
                      <a:pt x="323850" y="793750"/>
                    </a:lnTo>
                    <a:lnTo>
                      <a:pt x="946150" y="1517650"/>
                    </a:lnTo>
                    <a:lnTo>
                      <a:pt x="1981200" y="1466850"/>
                    </a:lnTo>
                    <a:cubicBezTo>
                      <a:pt x="2120900" y="1388533"/>
                      <a:pt x="2330450" y="1303867"/>
                      <a:pt x="2470150" y="1225550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AF06F435-68EB-952A-5D09-C31B7BD0B9EF}"/>
                  </a:ext>
                </a:extLst>
              </p:cNvPr>
              <p:cNvSpPr/>
              <p:nvPr/>
            </p:nvSpPr>
            <p:spPr>
              <a:xfrm>
                <a:off x="7588449" y="3528054"/>
                <a:ext cx="97536" cy="9753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 b="1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54" name="图片 53" descr="图表, 散点图&#10;&#10;描述已自动生成">
            <a:extLst>
              <a:ext uri="{FF2B5EF4-FFF2-40B4-BE49-F238E27FC236}">
                <a16:creationId xmlns:a16="http://schemas.microsoft.com/office/drawing/2014/main" id="{E1D6FAEE-9EB6-2982-E551-30960D8F85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42561"/>
          <a:stretch/>
        </p:blipFill>
        <p:spPr>
          <a:xfrm>
            <a:off x="8512357" y="4990146"/>
            <a:ext cx="1206331" cy="883797"/>
          </a:xfrm>
          <a:prstGeom prst="rect">
            <a:avLst/>
          </a:prstGeom>
        </p:spPr>
      </p:pic>
      <p:pic>
        <p:nvPicPr>
          <p:cNvPr id="55" name="图片 54" descr="图表, 散点图&#10;&#10;描述已自动生成">
            <a:extLst>
              <a:ext uri="{FF2B5EF4-FFF2-40B4-BE49-F238E27FC236}">
                <a16:creationId xmlns:a16="http://schemas.microsoft.com/office/drawing/2014/main" id="{3E21B2A8-BDB7-D4FF-85E1-F665240964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r="54565"/>
          <a:stretch/>
        </p:blipFill>
        <p:spPr>
          <a:xfrm>
            <a:off x="9814490" y="4943192"/>
            <a:ext cx="1014118" cy="939262"/>
          </a:xfrm>
          <a:prstGeom prst="rect">
            <a:avLst/>
          </a:prstGeom>
        </p:spPr>
      </p:pic>
      <p:sp>
        <p:nvSpPr>
          <p:cNvPr id="56" name="箭头: 右 55">
            <a:extLst>
              <a:ext uri="{FF2B5EF4-FFF2-40B4-BE49-F238E27FC236}">
                <a16:creationId xmlns:a16="http://schemas.microsoft.com/office/drawing/2014/main" id="{586CD5E3-A359-7E99-8251-6B716BC1B8F0}"/>
              </a:ext>
            </a:extLst>
          </p:cNvPr>
          <p:cNvSpPr/>
          <p:nvPr/>
        </p:nvSpPr>
        <p:spPr>
          <a:xfrm>
            <a:off x="9172016" y="2466068"/>
            <a:ext cx="993009" cy="1380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id="{0FBD960F-B732-2CDD-F4BE-60EE8C0C7DD8}"/>
              </a:ext>
            </a:extLst>
          </p:cNvPr>
          <p:cNvSpPr/>
          <p:nvPr/>
        </p:nvSpPr>
        <p:spPr>
          <a:xfrm flipH="1">
            <a:off x="8317304" y="2464394"/>
            <a:ext cx="670514" cy="1380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7214C37-6C38-C017-1B73-8ED56B5492F2}"/>
              </a:ext>
            </a:extLst>
          </p:cNvPr>
          <p:cNvSpPr txBox="1"/>
          <p:nvPr/>
        </p:nvSpPr>
        <p:spPr>
          <a:xfrm>
            <a:off x="9364060" y="220593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过拟合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973B68D-D48D-08ED-3AEC-47E2E41349CA}"/>
              </a:ext>
            </a:extLst>
          </p:cNvPr>
          <p:cNvSpPr txBox="1"/>
          <p:nvPr/>
        </p:nvSpPr>
        <p:spPr>
          <a:xfrm>
            <a:off x="8373308" y="220593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欠拟合</a:t>
            </a: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20F1972-749C-6891-0204-F2CB1BB01773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4114365" y="4715112"/>
            <a:ext cx="198046" cy="85324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CD4099FE-BD83-8D18-859D-233A2215DCEA}"/>
              </a:ext>
            </a:extLst>
          </p:cNvPr>
          <p:cNvSpPr txBox="1"/>
          <p:nvPr/>
        </p:nvSpPr>
        <p:spPr>
          <a:xfrm>
            <a:off x="10577846" y="3509409"/>
            <a:ext cx="6500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测试集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6E6FFF1-549B-15B7-75F0-0FBF9843F413}"/>
              </a:ext>
            </a:extLst>
          </p:cNvPr>
          <p:cNvSpPr txBox="1"/>
          <p:nvPr/>
        </p:nvSpPr>
        <p:spPr>
          <a:xfrm>
            <a:off x="10598016" y="4326972"/>
            <a:ext cx="6500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训练集</a:t>
            </a:r>
          </a:p>
        </p:txBody>
      </p:sp>
    </p:spTree>
    <p:extLst>
      <p:ext uri="{BB962C8B-B14F-4D97-AF65-F5344CB8AC3E}">
        <p14:creationId xmlns:p14="http://schemas.microsoft.com/office/powerpoint/2010/main" val="1406379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78169-8580-C15D-F0FD-B1F0DD7FA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F1338A6-53D6-D91C-CE40-4B434F534B2D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模型学习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4B81E880-DD65-2231-F166-56139EFE3BE1}"/>
              </a:ext>
            </a:extLst>
          </p:cNvPr>
          <p:cNvSpPr txBox="1">
            <a:spLocks/>
          </p:cNvSpPr>
          <p:nvPr/>
        </p:nvSpPr>
        <p:spPr>
          <a:xfrm>
            <a:off x="804460" y="1321540"/>
            <a:ext cx="3564244" cy="4352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几种学习曲线分析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2EE90AF-64E3-E05E-D0E0-0CEE7AD5E6E3}"/>
              </a:ext>
            </a:extLst>
          </p:cNvPr>
          <p:cNvGrpSpPr/>
          <p:nvPr/>
        </p:nvGrpSpPr>
        <p:grpSpPr>
          <a:xfrm>
            <a:off x="1825681" y="1977079"/>
            <a:ext cx="2880161" cy="3609944"/>
            <a:chOff x="1388801" y="1688048"/>
            <a:chExt cx="2880161" cy="360994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77CE3F6-DFE3-BA21-1BAE-34F898B6FC76}"/>
                </a:ext>
              </a:extLst>
            </p:cNvPr>
            <p:cNvGrpSpPr/>
            <p:nvPr/>
          </p:nvGrpSpPr>
          <p:grpSpPr>
            <a:xfrm>
              <a:off x="1388801" y="1789952"/>
              <a:ext cx="1119124" cy="1109173"/>
              <a:chOff x="754126" y="1541702"/>
              <a:chExt cx="1119124" cy="1109173"/>
            </a:xfrm>
          </p:grpSpPr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33B8A241-45F9-5BA0-D6B5-2E437F4CF51E}"/>
                  </a:ext>
                </a:extLst>
              </p:cNvPr>
              <p:cNvGrpSpPr/>
              <p:nvPr/>
            </p:nvGrpSpPr>
            <p:grpSpPr>
              <a:xfrm>
                <a:off x="754126" y="1541702"/>
                <a:ext cx="1119124" cy="1109173"/>
                <a:chOff x="585048" y="1564177"/>
                <a:chExt cx="1119124" cy="1109173"/>
              </a:xfrm>
            </p:grpSpPr>
            <p:cxnSp>
              <p:nvCxnSpPr>
                <p:cNvPr id="89" name="直线箭头连接符 38">
                  <a:extLst>
                    <a:ext uri="{FF2B5EF4-FFF2-40B4-BE49-F238E27FC236}">
                      <a16:creationId xmlns:a16="http://schemas.microsoft.com/office/drawing/2014/main" id="{EFC5AD1D-2C2E-88B9-71F9-C90F2DAE64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048" y="2673350"/>
                  <a:ext cx="111912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线箭头连接符 39">
                  <a:extLst>
                    <a:ext uri="{FF2B5EF4-FFF2-40B4-BE49-F238E27FC236}">
                      <a16:creationId xmlns:a16="http://schemas.microsoft.com/office/drawing/2014/main" id="{A63C231A-AF9F-ECAA-C03C-655884606B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0271" y="1564177"/>
                  <a:ext cx="0" cy="110917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55EC9B2F-A2CC-CEBD-90A4-85E48AB8610D}"/>
                  </a:ext>
                </a:extLst>
              </p:cNvPr>
              <p:cNvSpPr/>
              <p:nvPr/>
            </p:nvSpPr>
            <p:spPr>
              <a:xfrm>
                <a:off x="838200" y="1720204"/>
                <a:ext cx="883498" cy="876946"/>
              </a:xfrm>
              <a:custGeom>
                <a:avLst/>
                <a:gdLst>
                  <a:gd name="connsiteX0" fmla="*/ 0 w 793750"/>
                  <a:gd name="connsiteY0" fmla="*/ 0 h 990600"/>
                  <a:gd name="connsiteX1" fmla="*/ 127000 w 793750"/>
                  <a:gd name="connsiteY1" fmla="*/ 539750 h 990600"/>
                  <a:gd name="connsiteX2" fmla="*/ 381000 w 793750"/>
                  <a:gd name="connsiteY2" fmla="*/ 774700 h 990600"/>
                  <a:gd name="connsiteX3" fmla="*/ 793750 w 793750"/>
                  <a:gd name="connsiteY3" fmla="*/ 990600 h 99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3750" h="990600">
                    <a:moveTo>
                      <a:pt x="0" y="0"/>
                    </a:moveTo>
                    <a:lnTo>
                      <a:pt x="127000" y="539750"/>
                    </a:lnTo>
                    <a:lnTo>
                      <a:pt x="381000" y="774700"/>
                    </a:lnTo>
                    <a:lnTo>
                      <a:pt x="793750" y="990600"/>
                    </a:lnTo>
                  </a:path>
                </a:pathLst>
              </a:custGeom>
              <a:noFill/>
              <a:ln w="2857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24555BE3-0DD3-A6DA-D9C8-B65F53FDA29D}"/>
                  </a:ext>
                </a:extLst>
              </p:cNvPr>
              <p:cNvSpPr/>
              <p:nvPr/>
            </p:nvSpPr>
            <p:spPr>
              <a:xfrm>
                <a:off x="890878" y="1615677"/>
                <a:ext cx="830820" cy="876947"/>
              </a:xfrm>
              <a:custGeom>
                <a:avLst/>
                <a:gdLst>
                  <a:gd name="connsiteX0" fmla="*/ 0 w 793750"/>
                  <a:gd name="connsiteY0" fmla="*/ 0 h 990600"/>
                  <a:gd name="connsiteX1" fmla="*/ 127000 w 793750"/>
                  <a:gd name="connsiteY1" fmla="*/ 539750 h 990600"/>
                  <a:gd name="connsiteX2" fmla="*/ 381000 w 793750"/>
                  <a:gd name="connsiteY2" fmla="*/ 774700 h 990600"/>
                  <a:gd name="connsiteX3" fmla="*/ 793750 w 793750"/>
                  <a:gd name="connsiteY3" fmla="*/ 990600 h 99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3750" h="990600">
                    <a:moveTo>
                      <a:pt x="0" y="0"/>
                    </a:moveTo>
                    <a:lnTo>
                      <a:pt x="127000" y="539750"/>
                    </a:lnTo>
                    <a:lnTo>
                      <a:pt x="381000" y="774700"/>
                    </a:lnTo>
                    <a:lnTo>
                      <a:pt x="793750" y="990600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55D6ED6-1EFB-7747-911B-3791A4973A34}"/>
                </a:ext>
              </a:extLst>
            </p:cNvPr>
            <p:cNvGrpSpPr/>
            <p:nvPr/>
          </p:nvGrpSpPr>
          <p:grpSpPr>
            <a:xfrm>
              <a:off x="3149838" y="1789952"/>
              <a:ext cx="1119124" cy="1109173"/>
              <a:chOff x="754126" y="1541702"/>
              <a:chExt cx="1119124" cy="1109173"/>
            </a:xfrm>
          </p:grpSpPr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657B278C-BD06-243B-7E24-BF8B468F6F7C}"/>
                  </a:ext>
                </a:extLst>
              </p:cNvPr>
              <p:cNvGrpSpPr/>
              <p:nvPr/>
            </p:nvGrpSpPr>
            <p:grpSpPr>
              <a:xfrm>
                <a:off x="754126" y="1541702"/>
                <a:ext cx="1119124" cy="1109173"/>
                <a:chOff x="585048" y="1564177"/>
                <a:chExt cx="1119124" cy="1109173"/>
              </a:xfrm>
            </p:grpSpPr>
            <p:cxnSp>
              <p:nvCxnSpPr>
                <p:cNvPr id="84" name="直线箭头连接符 38">
                  <a:extLst>
                    <a:ext uri="{FF2B5EF4-FFF2-40B4-BE49-F238E27FC236}">
                      <a16:creationId xmlns:a16="http://schemas.microsoft.com/office/drawing/2014/main" id="{6C89461E-DB8C-FD97-7FBF-B4640428AF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048" y="2673350"/>
                  <a:ext cx="111912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线箭头连接符 39">
                  <a:extLst>
                    <a:ext uri="{FF2B5EF4-FFF2-40B4-BE49-F238E27FC236}">
                      <a16:creationId xmlns:a16="http://schemas.microsoft.com/office/drawing/2014/main" id="{D1E6AFD3-05AD-82FC-E9D3-FFAA735524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0271" y="1564177"/>
                  <a:ext cx="0" cy="110917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76815424-FE6F-F5D8-FB38-398653028845}"/>
                  </a:ext>
                </a:extLst>
              </p:cNvPr>
              <p:cNvSpPr/>
              <p:nvPr/>
            </p:nvSpPr>
            <p:spPr>
              <a:xfrm>
                <a:off x="838200" y="1720204"/>
                <a:ext cx="883498" cy="766272"/>
              </a:xfrm>
              <a:custGeom>
                <a:avLst/>
                <a:gdLst>
                  <a:gd name="connsiteX0" fmla="*/ 0 w 793750"/>
                  <a:gd name="connsiteY0" fmla="*/ 0 h 990600"/>
                  <a:gd name="connsiteX1" fmla="*/ 127000 w 793750"/>
                  <a:gd name="connsiteY1" fmla="*/ 539750 h 990600"/>
                  <a:gd name="connsiteX2" fmla="*/ 381000 w 793750"/>
                  <a:gd name="connsiteY2" fmla="*/ 774700 h 990600"/>
                  <a:gd name="connsiteX3" fmla="*/ 793750 w 793750"/>
                  <a:gd name="connsiteY3" fmla="*/ 990600 h 99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3750" h="990600">
                    <a:moveTo>
                      <a:pt x="0" y="0"/>
                    </a:moveTo>
                    <a:lnTo>
                      <a:pt x="127000" y="539750"/>
                    </a:lnTo>
                    <a:lnTo>
                      <a:pt x="381000" y="774700"/>
                    </a:lnTo>
                    <a:lnTo>
                      <a:pt x="793750" y="990600"/>
                    </a:lnTo>
                  </a:path>
                </a:pathLst>
              </a:custGeom>
              <a:noFill/>
              <a:ln w="2857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7103D1AB-C6B4-E6EC-1E34-11C394EFFB40}"/>
                  </a:ext>
                </a:extLst>
              </p:cNvPr>
              <p:cNvSpPr/>
              <p:nvPr/>
            </p:nvSpPr>
            <p:spPr>
              <a:xfrm>
                <a:off x="890878" y="1615677"/>
                <a:ext cx="830820" cy="959460"/>
              </a:xfrm>
              <a:custGeom>
                <a:avLst/>
                <a:gdLst>
                  <a:gd name="connsiteX0" fmla="*/ 0 w 793750"/>
                  <a:gd name="connsiteY0" fmla="*/ 0 h 990600"/>
                  <a:gd name="connsiteX1" fmla="*/ 127000 w 793750"/>
                  <a:gd name="connsiteY1" fmla="*/ 539750 h 990600"/>
                  <a:gd name="connsiteX2" fmla="*/ 381000 w 793750"/>
                  <a:gd name="connsiteY2" fmla="*/ 774700 h 990600"/>
                  <a:gd name="connsiteX3" fmla="*/ 793750 w 793750"/>
                  <a:gd name="connsiteY3" fmla="*/ 990600 h 99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3750" h="990600">
                    <a:moveTo>
                      <a:pt x="0" y="0"/>
                    </a:moveTo>
                    <a:lnTo>
                      <a:pt x="127000" y="539750"/>
                    </a:lnTo>
                    <a:lnTo>
                      <a:pt x="381000" y="774700"/>
                    </a:lnTo>
                    <a:lnTo>
                      <a:pt x="793750" y="990600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F4EA62F-AF24-6673-9960-8EA8991DEEA5}"/>
                </a:ext>
              </a:extLst>
            </p:cNvPr>
            <p:cNvGrpSpPr/>
            <p:nvPr/>
          </p:nvGrpSpPr>
          <p:grpSpPr>
            <a:xfrm>
              <a:off x="3149838" y="3550446"/>
              <a:ext cx="1119124" cy="1109173"/>
              <a:chOff x="2283370" y="3439593"/>
              <a:chExt cx="1119124" cy="1109173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1D460465-591E-3E5D-BD57-BB8E70BB1A02}"/>
                  </a:ext>
                </a:extLst>
              </p:cNvPr>
              <p:cNvGrpSpPr/>
              <p:nvPr/>
            </p:nvGrpSpPr>
            <p:grpSpPr>
              <a:xfrm>
                <a:off x="2283370" y="3439593"/>
                <a:ext cx="1119124" cy="1109173"/>
                <a:chOff x="585048" y="1564177"/>
                <a:chExt cx="1119124" cy="1109173"/>
              </a:xfrm>
            </p:grpSpPr>
            <p:cxnSp>
              <p:nvCxnSpPr>
                <p:cNvPr id="79" name="直线箭头连接符 38">
                  <a:extLst>
                    <a:ext uri="{FF2B5EF4-FFF2-40B4-BE49-F238E27FC236}">
                      <a16:creationId xmlns:a16="http://schemas.microsoft.com/office/drawing/2014/main" id="{0524718F-70A3-F25A-5AB5-31E59279C9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048" y="2673350"/>
                  <a:ext cx="111912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线箭头连接符 39">
                  <a:extLst>
                    <a:ext uri="{FF2B5EF4-FFF2-40B4-BE49-F238E27FC236}">
                      <a16:creationId xmlns:a16="http://schemas.microsoft.com/office/drawing/2014/main" id="{0F40E332-990C-31DF-CE2B-128AD22432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0271" y="1564177"/>
                  <a:ext cx="0" cy="110917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C8B2587C-5D40-5446-652C-4598581E0581}"/>
                  </a:ext>
                </a:extLst>
              </p:cNvPr>
              <p:cNvSpPr/>
              <p:nvPr/>
            </p:nvSpPr>
            <p:spPr>
              <a:xfrm>
                <a:off x="2395191" y="3589215"/>
                <a:ext cx="850900" cy="831850"/>
              </a:xfrm>
              <a:custGeom>
                <a:avLst/>
                <a:gdLst>
                  <a:gd name="connsiteX0" fmla="*/ 0 w 850900"/>
                  <a:gd name="connsiteY0" fmla="*/ 0 h 831850"/>
                  <a:gd name="connsiteX1" fmla="*/ 158750 w 850900"/>
                  <a:gd name="connsiteY1" fmla="*/ 552450 h 831850"/>
                  <a:gd name="connsiteX2" fmla="*/ 469900 w 850900"/>
                  <a:gd name="connsiteY2" fmla="*/ 831850 h 831850"/>
                  <a:gd name="connsiteX3" fmla="*/ 736600 w 850900"/>
                  <a:gd name="connsiteY3" fmla="*/ 730250 h 831850"/>
                  <a:gd name="connsiteX4" fmla="*/ 850900 w 850900"/>
                  <a:gd name="connsiteY4" fmla="*/ 533400 h 83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0900" h="831850">
                    <a:moveTo>
                      <a:pt x="0" y="0"/>
                    </a:moveTo>
                    <a:lnTo>
                      <a:pt x="158750" y="552450"/>
                    </a:lnTo>
                    <a:lnTo>
                      <a:pt x="469900" y="831850"/>
                    </a:lnTo>
                    <a:lnTo>
                      <a:pt x="736600" y="730250"/>
                    </a:lnTo>
                    <a:lnTo>
                      <a:pt x="850900" y="533400"/>
                    </a:lnTo>
                  </a:path>
                </a:pathLst>
              </a:custGeom>
              <a:noFill/>
              <a:ln w="2857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9AF1BEC1-B8CD-D1EC-A4EB-14511E8BBD4A}"/>
                  </a:ext>
                </a:extLst>
              </p:cNvPr>
              <p:cNvSpPr/>
              <p:nvPr/>
            </p:nvSpPr>
            <p:spPr>
              <a:xfrm>
                <a:off x="2417482" y="3461514"/>
                <a:ext cx="828607" cy="756351"/>
              </a:xfrm>
              <a:custGeom>
                <a:avLst/>
                <a:gdLst>
                  <a:gd name="connsiteX0" fmla="*/ 0 w 850900"/>
                  <a:gd name="connsiteY0" fmla="*/ 0 h 831850"/>
                  <a:gd name="connsiteX1" fmla="*/ 158750 w 850900"/>
                  <a:gd name="connsiteY1" fmla="*/ 552450 h 831850"/>
                  <a:gd name="connsiteX2" fmla="*/ 469900 w 850900"/>
                  <a:gd name="connsiteY2" fmla="*/ 831850 h 831850"/>
                  <a:gd name="connsiteX3" fmla="*/ 736600 w 850900"/>
                  <a:gd name="connsiteY3" fmla="*/ 730250 h 831850"/>
                  <a:gd name="connsiteX4" fmla="*/ 850900 w 850900"/>
                  <a:gd name="connsiteY4" fmla="*/ 533400 h 83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0900" h="831850">
                    <a:moveTo>
                      <a:pt x="0" y="0"/>
                    </a:moveTo>
                    <a:lnTo>
                      <a:pt x="158750" y="552450"/>
                    </a:lnTo>
                    <a:lnTo>
                      <a:pt x="469900" y="831850"/>
                    </a:lnTo>
                    <a:lnTo>
                      <a:pt x="736600" y="730250"/>
                    </a:lnTo>
                    <a:lnTo>
                      <a:pt x="850900" y="533400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39E6C2B-06C8-8A9A-4082-6C2F53A78BE6}"/>
                </a:ext>
              </a:extLst>
            </p:cNvPr>
            <p:cNvGrpSpPr/>
            <p:nvPr/>
          </p:nvGrpSpPr>
          <p:grpSpPr>
            <a:xfrm>
              <a:off x="1388801" y="3547559"/>
              <a:ext cx="1119124" cy="1109173"/>
              <a:chOff x="886505" y="3439593"/>
              <a:chExt cx="1119124" cy="1109173"/>
            </a:xfrm>
          </p:grpSpPr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53EA4005-B25B-5744-AB26-776AD2822616}"/>
                  </a:ext>
                </a:extLst>
              </p:cNvPr>
              <p:cNvGrpSpPr/>
              <p:nvPr/>
            </p:nvGrpSpPr>
            <p:grpSpPr>
              <a:xfrm>
                <a:off x="886505" y="3439593"/>
                <a:ext cx="1119124" cy="1109173"/>
                <a:chOff x="585048" y="1564177"/>
                <a:chExt cx="1119124" cy="1109173"/>
              </a:xfrm>
            </p:grpSpPr>
            <p:cxnSp>
              <p:nvCxnSpPr>
                <p:cNvPr id="74" name="直线箭头连接符 38">
                  <a:extLst>
                    <a:ext uri="{FF2B5EF4-FFF2-40B4-BE49-F238E27FC236}">
                      <a16:creationId xmlns:a16="http://schemas.microsoft.com/office/drawing/2014/main" id="{92375DA0-DD99-8906-BF0D-E842EFED80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048" y="2673350"/>
                  <a:ext cx="111912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箭头连接符 39">
                  <a:extLst>
                    <a:ext uri="{FF2B5EF4-FFF2-40B4-BE49-F238E27FC236}">
                      <a16:creationId xmlns:a16="http://schemas.microsoft.com/office/drawing/2014/main" id="{530B5B27-82B2-22ED-7291-2F38198BF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0271" y="1564177"/>
                  <a:ext cx="0" cy="110917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66C7C232-0A52-E277-7315-0368E837E7EE}"/>
                  </a:ext>
                </a:extLst>
              </p:cNvPr>
              <p:cNvSpPr/>
              <p:nvPr/>
            </p:nvSpPr>
            <p:spPr>
              <a:xfrm>
                <a:off x="1020617" y="3461514"/>
                <a:ext cx="828607" cy="756351"/>
              </a:xfrm>
              <a:custGeom>
                <a:avLst/>
                <a:gdLst>
                  <a:gd name="connsiteX0" fmla="*/ 0 w 850900"/>
                  <a:gd name="connsiteY0" fmla="*/ 0 h 831850"/>
                  <a:gd name="connsiteX1" fmla="*/ 158750 w 850900"/>
                  <a:gd name="connsiteY1" fmla="*/ 552450 h 831850"/>
                  <a:gd name="connsiteX2" fmla="*/ 469900 w 850900"/>
                  <a:gd name="connsiteY2" fmla="*/ 831850 h 831850"/>
                  <a:gd name="connsiteX3" fmla="*/ 736600 w 850900"/>
                  <a:gd name="connsiteY3" fmla="*/ 730250 h 831850"/>
                  <a:gd name="connsiteX4" fmla="*/ 850900 w 850900"/>
                  <a:gd name="connsiteY4" fmla="*/ 533400 h 83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0900" h="831850">
                    <a:moveTo>
                      <a:pt x="0" y="0"/>
                    </a:moveTo>
                    <a:lnTo>
                      <a:pt x="158750" y="552450"/>
                    </a:lnTo>
                    <a:lnTo>
                      <a:pt x="469900" y="831850"/>
                    </a:lnTo>
                    <a:lnTo>
                      <a:pt x="736600" y="730250"/>
                    </a:lnTo>
                    <a:lnTo>
                      <a:pt x="850900" y="533400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9732BF69-2D79-2F19-C30D-D85472BB0D4B}"/>
                  </a:ext>
                </a:extLst>
              </p:cNvPr>
              <p:cNvSpPr/>
              <p:nvPr/>
            </p:nvSpPr>
            <p:spPr>
              <a:xfrm>
                <a:off x="993171" y="3609433"/>
                <a:ext cx="856050" cy="876946"/>
              </a:xfrm>
              <a:custGeom>
                <a:avLst/>
                <a:gdLst>
                  <a:gd name="connsiteX0" fmla="*/ 0 w 793750"/>
                  <a:gd name="connsiteY0" fmla="*/ 0 h 990600"/>
                  <a:gd name="connsiteX1" fmla="*/ 127000 w 793750"/>
                  <a:gd name="connsiteY1" fmla="*/ 539750 h 990600"/>
                  <a:gd name="connsiteX2" fmla="*/ 381000 w 793750"/>
                  <a:gd name="connsiteY2" fmla="*/ 774700 h 990600"/>
                  <a:gd name="connsiteX3" fmla="*/ 793750 w 793750"/>
                  <a:gd name="connsiteY3" fmla="*/ 990600 h 99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3750" h="990600">
                    <a:moveTo>
                      <a:pt x="0" y="0"/>
                    </a:moveTo>
                    <a:lnTo>
                      <a:pt x="127000" y="539750"/>
                    </a:lnTo>
                    <a:lnTo>
                      <a:pt x="381000" y="774700"/>
                    </a:lnTo>
                    <a:lnTo>
                      <a:pt x="793750" y="990600"/>
                    </a:lnTo>
                  </a:path>
                </a:pathLst>
              </a:custGeom>
              <a:noFill/>
              <a:ln w="2857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C1DD6D5-6179-0D3A-3E15-6D5469A76F25}"/>
                </a:ext>
              </a:extLst>
            </p:cNvPr>
            <p:cNvGrpSpPr/>
            <p:nvPr/>
          </p:nvGrpSpPr>
          <p:grpSpPr>
            <a:xfrm>
              <a:off x="1905320" y="5020993"/>
              <a:ext cx="921657" cy="276999"/>
              <a:chOff x="1197602" y="4910140"/>
              <a:chExt cx="921657" cy="276999"/>
            </a:xfrm>
          </p:grpSpPr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5DE8B4E1-9ED2-DB41-3B81-7B44792B5B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816" y="5048491"/>
                <a:ext cx="35244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CC5DC4F9-4CB2-41B4-2585-EE6BCF0D6D80}"/>
                  </a:ext>
                </a:extLst>
              </p:cNvPr>
              <p:cNvSpPr txBox="1"/>
              <p:nvPr/>
            </p:nvSpPr>
            <p:spPr>
              <a:xfrm>
                <a:off x="1197602" y="4910140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b="1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训练集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F21058A5-40A0-EFEF-7BB5-85F138F35730}"/>
                </a:ext>
              </a:extLst>
            </p:cNvPr>
            <p:cNvGrpSpPr/>
            <p:nvPr/>
          </p:nvGrpSpPr>
          <p:grpSpPr>
            <a:xfrm>
              <a:off x="2843136" y="5010979"/>
              <a:ext cx="903487" cy="276999"/>
              <a:chOff x="2280198" y="4900126"/>
              <a:chExt cx="903487" cy="276999"/>
            </a:xfrm>
          </p:grpSpPr>
          <p:cxnSp>
            <p:nvCxnSpPr>
              <p:cNvPr id="65" name="直接箭头连接符 64">
                <a:extLst>
                  <a:ext uri="{FF2B5EF4-FFF2-40B4-BE49-F238E27FC236}">
                    <a16:creationId xmlns:a16="http://schemas.microsoft.com/office/drawing/2014/main" id="{01048A1A-49AE-2791-B8FA-EEF9B9C61A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4781" y="5038477"/>
                <a:ext cx="348904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3EB9B188-ED52-A85F-20FB-92815AE9F63C}"/>
                  </a:ext>
                </a:extLst>
              </p:cNvPr>
              <p:cNvSpPr txBox="1"/>
              <p:nvPr/>
            </p:nvSpPr>
            <p:spPr>
              <a:xfrm>
                <a:off x="2280198" y="4900126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b="1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测试集</a:t>
                </a: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1C26D13-0B0C-8CD6-B762-370CC1FD537D}"/>
                </a:ext>
              </a:extLst>
            </p:cNvPr>
            <p:cNvSpPr txBox="1"/>
            <p:nvPr/>
          </p:nvSpPr>
          <p:spPr>
            <a:xfrm>
              <a:off x="1715165" y="1688048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欠拟合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F09EA75F-D6F8-11E8-2126-E57899747B08}"/>
                </a:ext>
              </a:extLst>
            </p:cNvPr>
            <p:cNvSpPr txBox="1"/>
            <p:nvPr/>
          </p:nvSpPr>
          <p:spPr>
            <a:xfrm>
              <a:off x="3489467" y="1688048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欠拟合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1F166AE3-45A5-98C9-3DDD-1D71FA5E85F6}"/>
                </a:ext>
              </a:extLst>
            </p:cNvPr>
            <p:cNvSpPr txBox="1"/>
            <p:nvPr/>
          </p:nvSpPr>
          <p:spPr>
            <a:xfrm>
              <a:off x="1705807" y="3453846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过拟合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5C1A1F0-CBB7-6012-9887-1E68466EC91E}"/>
                </a:ext>
              </a:extLst>
            </p:cNvPr>
            <p:cNvSpPr txBox="1"/>
            <p:nvPr/>
          </p:nvSpPr>
          <p:spPr>
            <a:xfrm>
              <a:off x="3468743" y="3453845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训练有误</a:t>
              </a:r>
            </a:p>
          </p:txBody>
        </p:sp>
      </p:grpSp>
      <p:sp>
        <p:nvSpPr>
          <p:cNvPr id="91" name="文本占位符 3">
            <a:extLst>
              <a:ext uri="{FF2B5EF4-FFF2-40B4-BE49-F238E27FC236}">
                <a16:creationId xmlns:a16="http://schemas.microsoft.com/office/drawing/2014/main" id="{5A08CE6A-2C04-A52C-A5EB-1048C33FE1DF}"/>
              </a:ext>
            </a:extLst>
          </p:cNvPr>
          <p:cNvSpPr txBox="1">
            <a:spLocks/>
          </p:cNvSpPr>
          <p:nvPr/>
        </p:nvSpPr>
        <p:spPr>
          <a:xfrm>
            <a:off x="7144300" y="1324944"/>
            <a:ext cx="3564244" cy="4352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如何避免过拟合？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631AB4CB-744D-2361-50D9-AEBB6A289B3C}"/>
              </a:ext>
            </a:extLst>
          </p:cNvPr>
          <p:cNvSpPr txBox="1"/>
          <p:nvPr/>
        </p:nvSpPr>
        <p:spPr>
          <a:xfrm>
            <a:off x="7371237" y="1977079"/>
            <a:ext cx="4363562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spcBef>
                <a:spcPts val="600"/>
              </a:spcBef>
              <a:buClr>
                <a:srgbClr val="3333B2"/>
              </a:buClr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训练过程中</a:t>
            </a:r>
            <a:r>
              <a:rPr lang="zh-CN" altLang="en-US" sz="1400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一定要设置训练集和测试集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，并随时进行对照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28600" indent="-228600" algn="just">
              <a:spcBef>
                <a:spcPts val="600"/>
              </a:spcBef>
              <a:buClr>
                <a:srgbClr val="3333B2"/>
              </a:buClr>
              <a:buFont typeface="+mj-lt"/>
              <a:buAutoNum type="arabicPeriod"/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采用结构更简单、</a:t>
            </a:r>
            <a:r>
              <a:rPr lang="zh-CN" altLang="en-US" sz="1400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参数量更少的模型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（奥卡姆剃刀原则）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28600" indent="-228600" algn="just">
              <a:spcBef>
                <a:spcPts val="600"/>
              </a:spcBef>
              <a:buClr>
                <a:srgbClr val="3333B2"/>
              </a:buClr>
              <a:buFont typeface="+mj-lt"/>
              <a:buAutoNum type="arabicPeriod"/>
            </a:pPr>
            <a:r>
              <a:rPr lang="zh-CN" altLang="en-US" sz="1400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数据增强（</a:t>
            </a:r>
            <a:r>
              <a:rPr lang="en-US" altLang="zh-CN" sz="1400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data augmentation</a:t>
            </a:r>
            <a:r>
              <a:rPr lang="zh-CN" altLang="en-US" sz="1400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，使得训练集和测试集以及未来应用的数据集分布尽量接近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28600" indent="-228600" algn="just">
              <a:spcBef>
                <a:spcPts val="600"/>
              </a:spcBef>
              <a:buClr>
                <a:srgbClr val="3333B2"/>
              </a:buClr>
              <a:buFont typeface="+mj-lt"/>
              <a:buAutoNum type="arabicPeriod"/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对样本</a:t>
            </a:r>
            <a:r>
              <a:rPr lang="zh-CN" altLang="en-US" sz="1400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随机重排（</a:t>
            </a:r>
            <a:r>
              <a:rPr lang="en-US" altLang="zh-CN" sz="1400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shuffle</a:t>
            </a:r>
            <a:r>
              <a:rPr lang="zh-CN" altLang="en-US" sz="1400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，使得训练集和测试集的分布相近，各自损失函数曲面最优解位置相近；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28600" indent="-228600" algn="just">
              <a:spcBef>
                <a:spcPts val="600"/>
              </a:spcBef>
              <a:buClr>
                <a:srgbClr val="3333B2"/>
              </a:buClr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在模型输入、参数或输出中</a:t>
            </a:r>
            <a:r>
              <a:rPr lang="zh-CN" altLang="en-US" sz="1400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加入随机噪声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28600" indent="-228600" algn="just">
              <a:spcBef>
                <a:spcPts val="600"/>
              </a:spcBef>
              <a:buClr>
                <a:srgbClr val="3333B2"/>
              </a:buClr>
              <a:buFont typeface="+mj-lt"/>
              <a:buAutoNum type="arabicPeriod"/>
            </a:pPr>
            <a:r>
              <a:rPr lang="zh-CN" altLang="en-US" sz="1400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提前停止训练（</a:t>
            </a:r>
            <a:r>
              <a:rPr lang="en-US" altLang="zh-CN" sz="1400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early stopping</a:t>
            </a:r>
            <a:r>
              <a:rPr lang="zh-CN" altLang="en-US" sz="1400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，当训练损失函数不再持续下降或有明显增大趋势时停止训练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28600" indent="-228600" algn="just">
              <a:spcBef>
                <a:spcPts val="600"/>
              </a:spcBef>
              <a:buClr>
                <a:srgbClr val="3333B2"/>
              </a:buClr>
              <a:buFont typeface="+mj-lt"/>
              <a:buAutoNum type="arabicPeriod"/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加入惩罚函数</a:t>
            </a:r>
            <a:r>
              <a:rPr lang="zh-CN" altLang="en-US" sz="1400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正则化（多元线性回归、逻辑回归等）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1400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Dropout</a:t>
            </a:r>
            <a:r>
              <a:rPr lang="zh-CN" altLang="en-US" sz="1400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（神经网络）</a:t>
            </a:r>
            <a:endParaRPr lang="en-US" altLang="zh-CN" sz="1400" dirty="0">
              <a:solidFill>
                <a:srgbClr val="3333B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371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0EB6F-2BFA-8FAB-C302-971B985F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表格 28">
            <a:extLst>
              <a:ext uri="{FF2B5EF4-FFF2-40B4-BE49-F238E27FC236}">
                <a16:creationId xmlns:a16="http://schemas.microsoft.com/office/drawing/2014/main" id="{FA40DC57-76F7-5766-C9F8-C4500C7A525B}"/>
              </a:ext>
            </a:extLst>
          </p:cNvPr>
          <p:cNvGraphicFramePr>
            <a:graphicFrameLocks noGrp="1"/>
          </p:cNvGraphicFramePr>
          <p:nvPr/>
        </p:nvGraphicFramePr>
        <p:xfrm>
          <a:off x="8428130" y="2390397"/>
          <a:ext cx="900000" cy="9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311940905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289194560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endParaRPr lang="zh-CN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876169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endParaRPr lang="zh-CN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884320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BBC4402C-0B29-929E-DD0E-4CAFAC50662A}"/>
              </a:ext>
            </a:extLst>
          </p:cNvPr>
          <p:cNvSpPr/>
          <p:nvPr/>
        </p:nvSpPr>
        <p:spPr>
          <a:xfrm>
            <a:off x="8430943" y="2397493"/>
            <a:ext cx="440372" cy="442904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52172A-3040-D86C-811B-447B87F2F451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模型学习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6424E109-05F7-A5FD-BE70-E4CAD5AC0F2B}"/>
              </a:ext>
            </a:extLst>
          </p:cNvPr>
          <p:cNvSpPr txBox="1">
            <a:spLocks/>
          </p:cNvSpPr>
          <p:nvPr/>
        </p:nvSpPr>
        <p:spPr>
          <a:xfrm>
            <a:off x="804460" y="1321540"/>
            <a:ext cx="2402290" cy="4352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分类模型效果评价：</a:t>
            </a: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22159E21-F56F-E318-6404-BCC9DF86D000}"/>
              </a:ext>
            </a:extLst>
          </p:cNvPr>
          <p:cNvSpPr/>
          <p:nvPr/>
        </p:nvSpPr>
        <p:spPr>
          <a:xfrm>
            <a:off x="3041799" y="2663148"/>
            <a:ext cx="200722" cy="126819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F9E8495A-7305-9D72-7773-19B5E1E57C4E}"/>
              </a:ext>
            </a:extLst>
          </p:cNvPr>
          <p:cNvSpPr/>
          <p:nvPr/>
        </p:nvSpPr>
        <p:spPr>
          <a:xfrm>
            <a:off x="3041799" y="3249100"/>
            <a:ext cx="200722" cy="136002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DB779A04-941B-0909-C4DB-ED9432B2192E}"/>
              </a:ext>
            </a:extLst>
          </p:cNvPr>
          <p:cNvSpPr/>
          <p:nvPr/>
        </p:nvSpPr>
        <p:spPr>
          <a:xfrm>
            <a:off x="3041799" y="3844235"/>
            <a:ext cx="200722" cy="140221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0D2CB3CD-BBFA-A112-C585-6D446970C80C}"/>
              </a:ext>
            </a:extLst>
          </p:cNvPr>
          <p:cNvSpPr/>
          <p:nvPr/>
        </p:nvSpPr>
        <p:spPr>
          <a:xfrm>
            <a:off x="3041799" y="4647900"/>
            <a:ext cx="200722" cy="137854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328379-AAF9-9BAA-54FB-1FEEAACBC16D}"/>
              </a:ext>
            </a:extLst>
          </p:cNvPr>
          <p:cNvSpPr txBox="1"/>
          <p:nvPr/>
        </p:nvSpPr>
        <p:spPr>
          <a:xfrm>
            <a:off x="2199745" y="2280348"/>
            <a:ext cx="1884831" cy="306467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3333B2"/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准备样本并输入模型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2E0AC3-51B2-ABBC-2839-4CF51EE445AA}"/>
              </a:ext>
            </a:extLst>
          </p:cNvPr>
          <p:cNvSpPr txBox="1"/>
          <p:nvPr/>
        </p:nvSpPr>
        <p:spPr>
          <a:xfrm>
            <a:off x="1250708" y="2300265"/>
            <a:ext cx="782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STEP 1</a:t>
            </a:r>
            <a:endParaRPr lang="zh-CN" altLang="en-US" sz="1200" b="1" dirty="0">
              <a:solidFill>
                <a:srgbClr val="3333B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1A0E9BD-69EA-EF7B-F15B-21346D48D2F3}"/>
              </a:ext>
            </a:extLst>
          </p:cNvPr>
          <p:cNvSpPr txBox="1"/>
          <p:nvPr/>
        </p:nvSpPr>
        <p:spPr>
          <a:xfrm>
            <a:off x="2199744" y="2866300"/>
            <a:ext cx="1884832" cy="306467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3333B2"/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各样本对应预测分数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64810C-E3D4-99A1-3260-F38D7041948E}"/>
              </a:ext>
            </a:extLst>
          </p:cNvPr>
          <p:cNvSpPr txBox="1"/>
          <p:nvPr/>
        </p:nvSpPr>
        <p:spPr>
          <a:xfrm>
            <a:off x="1250708" y="2874093"/>
            <a:ext cx="782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STEP 2</a:t>
            </a:r>
            <a:endParaRPr lang="zh-CN" altLang="en-US" sz="1200" b="1" dirty="0">
              <a:solidFill>
                <a:srgbClr val="3333B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533BA00-47E4-6220-272E-3F4536DE568F}"/>
              </a:ext>
            </a:extLst>
          </p:cNvPr>
          <p:cNvSpPr txBox="1"/>
          <p:nvPr/>
        </p:nvSpPr>
        <p:spPr>
          <a:xfrm>
            <a:off x="2171082" y="3461435"/>
            <a:ext cx="1942157" cy="306467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3333B2"/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按照分数对样本进行排序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F488704-BDC6-2712-506A-2AFE167000F4}"/>
              </a:ext>
            </a:extLst>
          </p:cNvPr>
          <p:cNvSpPr txBox="1"/>
          <p:nvPr/>
        </p:nvSpPr>
        <p:spPr>
          <a:xfrm>
            <a:off x="1250708" y="3476168"/>
            <a:ext cx="7503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STEP 3</a:t>
            </a:r>
            <a:endParaRPr lang="zh-CN" altLang="en-US" sz="1200" b="1" dirty="0">
              <a:solidFill>
                <a:srgbClr val="3333B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067E526-05C3-2F49-2662-2118B187F398}"/>
              </a:ext>
            </a:extLst>
          </p:cNvPr>
          <p:cNvSpPr txBox="1"/>
          <p:nvPr/>
        </p:nvSpPr>
        <p:spPr>
          <a:xfrm>
            <a:off x="2199745" y="4060789"/>
            <a:ext cx="1884830" cy="510778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3333B2"/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不断改变分数阈值，</a:t>
            </a:r>
            <a:endParaRPr lang="en-US" altLang="zh-CN" sz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buClr>
                <a:srgbClr val="C00000"/>
              </a:buClr>
            </a:pP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绘制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ROC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曲线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7B5C47E-DCA5-E73E-472B-675EE266FA58}"/>
              </a:ext>
            </a:extLst>
          </p:cNvPr>
          <p:cNvSpPr txBox="1"/>
          <p:nvPr/>
        </p:nvSpPr>
        <p:spPr>
          <a:xfrm>
            <a:off x="1250708" y="4154896"/>
            <a:ext cx="782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STEP 4</a:t>
            </a:r>
            <a:endParaRPr lang="zh-CN" altLang="en-US" sz="1200" b="1" dirty="0">
              <a:solidFill>
                <a:srgbClr val="3333B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A4CE52-B995-6911-3EAA-D0419342ACD4}"/>
              </a:ext>
            </a:extLst>
          </p:cNvPr>
          <p:cNvSpPr txBox="1"/>
          <p:nvPr/>
        </p:nvSpPr>
        <p:spPr>
          <a:xfrm>
            <a:off x="2199745" y="4862090"/>
            <a:ext cx="1884831" cy="510778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3333B2"/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确定最优阈值以及</a:t>
            </a:r>
            <a:endParaRPr lang="en-US" altLang="zh-CN" sz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buClr>
                <a:srgbClr val="C00000"/>
              </a:buClr>
            </a:pP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相应的分类结果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489E259-2C96-5D24-7D08-0778570648E1}"/>
              </a:ext>
            </a:extLst>
          </p:cNvPr>
          <p:cNvSpPr txBox="1"/>
          <p:nvPr/>
        </p:nvSpPr>
        <p:spPr>
          <a:xfrm>
            <a:off x="1250708" y="4978979"/>
            <a:ext cx="782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STEP 5</a:t>
            </a:r>
            <a:endParaRPr lang="zh-CN" altLang="en-US" sz="1200" b="1" dirty="0">
              <a:solidFill>
                <a:srgbClr val="3333B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71D98003-CC0B-8701-6011-52D1A723C847}"/>
              </a:ext>
            </a:extLst>
          </p:cNvPr>
          <p:cNvSpPr/>
          <p:nvPr/>
        </p:nvSpPr>
        <p:spPr>
          <a:xfrm>
            <a:off x="5798682" y="2568210"/>
            <a:ext cx="1185452" cy="778508"/>
          </a:xfrm>
          <a:custGeom>
            <a:avLst/>
            <a:gdLst>
              <a:gd name="connsiteX0" fmla="*/ 0 w 1935480"/>
              <a:gd name="connsiteY0" fmla="*/ 685800 h 685800"/>
              <a:gd name="connsiteX1" fmla="*/ 388620 w 1935480"/>
              <a:gd name="connsiteY1" fmla="*/ 632460 h 685800"/>
              <a:gd name="connsiteX2" fmla="*/ 708660 w 1935480"/>
              <a:gd name="connsiteY2" fmla="*/ 487680 h 685800"/>
              <a:gd name="connsiteX3" fmla="*/ 1036320 w 1935480"/>
              <a:gd name="connsiteY3" fmla="*/ 0 h 685800"/>
              <a:gd name="connsiteX4" fmla="*/ 1264920 w 1935480"/>
              <a:gd name="connsiteY4" fmla="*/ 464820 h 685800"/>
              <a:gd name="connsiteX5" fmla="*/ 1569720 w 1935480"/>
              <a:gd name="connsiteY5" fmla="*/ 640080 h 685800"/>
              <a:gd name="connsiteX6" fmla="*/ 1935480 w 1935480"/>
              <a:gd name="connsiteY6" fmla="*/ 685800 h 685800"/>
              <a:gd name="connsiteX7" fmla="*/ 0 w 1935480"/>
              <a:gd name="connsiteY7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5480" h="685800">
                <a:moveTo>
                  <a:pt x="0" y="685800"/>
                </a:moveTo>
                <a:lnTo>
                  <a:pt x="388620" y="632460"/>
                </a:lnTo>
                <a:lnTo>
                  <a:pt x="708660" y="487680"/>
                </a:lnTo>
                <a:lnTo>
                  <a:pt x="1036320" y="0"/>
                </a:lnTo>
                <a:lnTo>
                  <a:pt x="1264920" y="464820"/>
                </a:lnTo>
                <a:lnTo>
                  <a:pt x="1569720" y="640080"/>
                </a:lnTo>
                <a:lnTo>
                  <a:pt x="1935480" y="685800"/>
                </a:lnTo>
                <a:lnTo>
                  <a:pt x="0" y="685800"/>
                </a:lnTo>
                <a:close/>
              </a:path>
            </a:pathLst>
          </a:custGeom>
          <a:solidFill>
            <a:srgbClr val="0070C0">
              <a:alpha val="5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BE9D1B4A-CC0A-A5A3-9E42-BCD0F449C6CE}"/>
              </a:ext>
            </a:extLst>
          </p:cNvPr>
          <p:cNvSpPr/>
          <p:nvPr/>
        </p:nvSpPr>
        <p:spPr>
          <a:xfrm>
            <a:off x="5408439" y="2660918"/>
            <a:ext cx="1135166" cy="685800"/>
          </a:xfrm>
          <a:custGeom>
            <a:avLst/>
            <a:gdLst>
              <a:gd name="connsiteX0" fmla="*/ 0 w 1935480"/>
              <a:gd name="connsiteY0" fmla="*/ 685800 h 685800"/>
              <a:gd name="connsiteX1" fmla="*/ 388620 w 1935480"/>
              <a:gd name="connsiteY1" fmla="*/ 632460 h 685800"/>
              <a:gd name="connsiteX2" fmla="*/ 708660 w 1935480"/>
              <a:gd name="connsiteY2" fmla="*/ 487680 h 685800"/>
              <a:gd name="connsiteX3" fmla="*/ 1036320 w 1935480"/>
              <a:gd name="connsiteY3" fmla="*/ 0 h 685800"/>
              <a:gd name="connsiteX4" fmla="*/ 1264920 w 1935480"/>
              <a:gd name="connsiteY4" fmla="*/ 464820 h 685800"/>
              <a:gd name="connsiteX5" fmla="*/ 1569720 w 1935480"/>
              <a:gd name="connsiteY5" fmla="*/ 640080 h 685800"/>
              <a:gd name="connsiteX6" fmla="*/ 1935480 w 1935480"/>
              <a:gd name="connsiteY6" fmla="*/ 685800 h 685800"/>
              <a:gd name="connsiteX7" fmla="*/ 0 w 1935480"/>
              <a:gd name="connsiteY7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5480" h="685800">
                <a:moveTo>
                  <a:pt x="0" y="685800"/>
                </a:moveTo>
                <a:lnTo>
                  <a:pt x="388620" y="632460"/>
                </a:lnTo>
                <a:lnTo>
                  <a:pt x="708660" y="487680"/>
                </a:lnTo>
                <a:lnTo>
                  <a:pt x="1036320" y="0"/>
                </a:lnTo>
                <a:lnTo>
                  <a:pt x="1264920" y="464820"/>
                </a:lnTo>
                <a:lnTo>
                  <a:pt x="1569720" y="640080"/>
                </a:lnTo>
                <a:lnTo>
                  <a:pt x="1935480" y="685800"/>
                </a:lnTo>
                <a:lnTo>
                  <a:pt x="0" y="685800"/>
                </a:lnTo>
                <a:close/>
              </a:path>
            </a:pathLst>
          </a:custGeom>
          <a:solidFill>
            <a:srgbClr val="C0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C5BB66C-1516-1C28-D272-4E70E7FA9C43}"/>
              </a:ext>
            </a:extLst>
          </p:cNvPr>
          <p:cNvSpPr txBox="1"/>
          <p:nvPr/>
        </p:nvSpPr>
        <p:spPr>
          <a:xfrm>
            <a:off x="7283370" y="323162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分数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98E2415-7769-20D8-C1F0-30C68EC7B21E}"/>
              </a:ext>
            </a:extLst>
          </p:cNvPr>
          <p:cNvSpPr txBox="1"/>
          <p:nvPr/>
        </p:nvSpPr>
        <p:spPr>
          <a:xfrm>
            <a:off x="5018589" y="194636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概率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0F3637B-7DB9-BFB4-0E3E-C21E0142DF25}"/>
              </a:ext>
            </a:extLst>
          </p:cNvPr>
          <p:cNvSpPr txBox="1"/>
          <p:nvPr/>
        </p:nvSpPr>
        <p:spPr>
          <a:xfrm>
            <a:off x="8503295" y="2179990"/>
            <a:ext cx="369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Pos</a:t>
            </a:r>
            <a:endParaRPr lang="zh-CN" altLang="en-US" sz="1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744C1E3-B2B7-033A-2ADB-729703CE1D69}"/>
              </a:ext>
            </a:extLst>
          </p:cNvPr>
          <p:cNvSpPr txBox="1"/>
          <p:nvPr/>
        </p:nvSpPr>
        <p:spPr>
          <a:xfrm>
            <a:off x="8924335" y="2179990"/>
            <a:ext cx="399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Neg</a:t>
            </a:r>
            <a:endParaRPr lang="zh-CN" altLang="en-US" sz="1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F1AF891-2CF0-0E5D-557F-5EF940E21D23}"/>
              </a:ext>
            </a:extLst>
          </p:cNvPr>
          <p:cNvSpPr txBox="1"/>
          <p:nvPr/>
        </p:nvSpPr>
        <p:spPr>
          <a:xfrm>
            <a:off x="8185882" y="249828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endParaRPr lang="zh-CN" altLang="en-US" sz="1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F81AF8B-BB53-1A65-3E94-AD46E728316C}"/>
              </a:ext>
            </a:extLst>
          </p:cNvPr>
          <p:cNvSpPr txBox="1"/>
          <p:nvPr/>
        </p:nvSpPr>
        <p:spPr>
          <a:xfrm>
            <a:off x="8189809" y="296183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endParaRPr lang="zh-CN" altLang="en-US" sz="1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2893A82-F423-B016-E674-866EA01CE9E3}"/>
                  </a:ext>
                </a:extLst>
              </p:cNvPr>
              <p:cNvSpPr txBox="1"/>
              <p:nvPr/>
            </p:nvSpPr>
            <p:spPr>
              <a:xfrm>
                <a:off x="9415452" y="2428174"/>
                <a:ext cx="1131913" cy="38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𝑻𝑷𝑹</m:t>
                      </m:r>
                      <m:r>
                        <a:rPr lang="en-US" altLang="zh-CN" sz="10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10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sz="10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0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2893A82-F423-B016-E674-866EA01CE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452" y="2428174"/>
                <a:ext cx="1131913" cy="383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FE65FC8-148B-0040-9287-DF19E5DBA840}"/>
                  </a:ext>
                </a:extLst>
              </p:cNvPr>
              <p:cNvSpPr txBox="1"/>
              <p:nvPr/>
            </p:nvSpPr>
            <p:spPr>
              <a:xfrm>
                <a:off x="9415452" y="2837755"/>
                <a:ext cx="1133515" cy="38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𝑭𝑷𝑹</m:t>
                      </m:r>
                      <m:r>
                        <a:rPr lang="en-US" altLang="zh-CN" sz="10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altLang="zh-CN" sz="10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sz="10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0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FE65FC8-148B-0040-9287-DF19E5DBA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452" y="2837755"/>
                <a:ext cx="1133515" cy="383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DC19C2C1-F896-F616-E0FC-E7A0C70EC543}"/>
              </a:ext>
            </a:extLst>
          </p:cNvPr>
          <p:cNvSpPr txBox="1"/>
          <p:nvPr/>
        </p:nvSpPr>
        <p:spPr>
          <a:xfrm>
            <a:off x="9029529" y="2551864"/>
            <a:ext cx="184506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5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FP</a:t>
            </a:r>
            <a:endParaRPr lang="zh-CN" altLang="en-US" sz="1050" i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D953881-42CB-C82E-81FE-F0F841FAAD1C}"/>
              </a:ext>
            </a:extLst>
          </p:cNvPr>
          <p:cNvSpPr txBox="1"/>
          <p:nvPr/>
        </p:nvSpPr>
        <p:spPr>
          <a:xfrm>
            <a:off x="8576251" y="2551864"/>
            <a:ext cx="184506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5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TP</a:t>
            </a:r>
            <a:endParaRPr lang="zh-CN" altLang="en-US" sz="1050" i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74C9D74-9B2C-B76C-631F-4B66C90A5F6A}"/>
              </a:ext>
            </a:extLst>
          </p:cNvPr>
          <p:cNvSpPr txBox="1"/>
          <p:nvPr/>
        </p:nvSpPr>
        <p:spPr>
          <a:xfrm>
            <a:off x="8579645" y="3004174"/>
            <a:ext cx="184506" cy="161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5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FN</a:t>
            </a:r>
            <a:endParaRPr lang="zh-CN" altLang="en-US" sz="1050" i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C5DCDBF1-05F5-572D-4EDB-C274C63299E9}"/>
              </a:ext>
            </a:extLst>
          </p:cNvPr>
          <p:cNvCxnSpPr/>
          <p:nvPr/>
        </p:nvCxnSpPr>
        <p:spPr>
          <a:xfrm>
            <a:off x="6078357" y="2278398"/>
            <a:ext cx="0" cy="107308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849D3F87-C343-0470-01F6-FDD19F2A3FCF}"/>
              </a:ext>
            </a:extLst>
          </p:cNvPr>
          <p:cNvSpPr txBox="1"/>
          <p:nvPr/>
        </p:nvSpPr>
        <p:spPr>
          <a:xfrm>
            <a:off x="6027863" y="209004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阈值分数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F7BC997-E42B-DB59-18A3-7E340F6EBC3C}"/>
              </a:ext>
            </a:extLst>
          </p:cNvPr>
          <p:cNvCxnSpPr/>
          <p:nvPr/>
        </p:nvCxnSpPr>
        <p:spPr>
          <a:xfrm>
            <a:off x="6078357" y="2391044"/>
            <a:ext cx="36751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1E08A9F8-BEC3-2A23-6E63-9F506BC3454D}"/>
              </a:ext>
            </a:extLst>
          </p:cNvPr>
          <p:cNvSpPr/>
          <p:nvPr/>
        </p:nvSpPr>
        <p:spPr>
          <a:xfrm>
            <a:off x="8878232" y="2841119"/>
            <a:ext cx="440372" cy="442904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B8621FC-2552-A2A6-C88F-0EA073F349CE}"/>
              </a:ext>
            </a:extLst>
          </p:cNvPr>
          <p:cNvSpPr txBox="1"/>
          <p:nvPr/>
        </p:nvSpPr>
        <p:spPr>
          <a:xfrm>
            <a:off x="9013981" y="3006079"/>
            <a:ext cx="200272" cy="161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5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TN</a:t>
            </a:r>
            <a:endParaRPr lang="zh-CN" altLang="en-US" sz="1050" i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8356882B-F440-BB40-3E7F-61C6707C8E58}"/>
              </a:ext>
            </a:extLst>
          </p:cNvPr>
          <p:cNvSpPr/>
          <p:nvPr/>
        </p:nvSpPr>
        <p:spPr>
          <a:xfrm>
            <a:off x="6072117" y="2560108"/>
            <a:ext cx="919163" cy="790575"/>
          </a:xfrm>
          <a:custGeom>
            <a:avLst/>
            <a:gdLst>
              <a:gd name="connsiteX0" fmla="*/ 0 w 919163"/>
              <a:gd name="connsiteY0" fmla="*/ 690563 h 790575"/>
              <a:gd name="connsiteX1" fmla="*/ 0 w 919163"/>
              <a:gd name="connsiteY1" fmla="*/ 790575 h 790575"/>
              <a:gd name="connsiteX2" fmla="*/ 919163 w 919163"/>
              <a:gd name="connsiteY2" fmla="*/ 790575 h 790575"/>
              <a:gd name="connsiteX3" fmla="*/ 685800 w 919163"/>
              <a:gd name="connsiteY3" fmla="*/ 738188 h 790575"/>
              <a:gd name="connsiteX4" fmla="*/ 504825 w 919163"/>
              <a:gd name="connsiteY4" fmla="*/ 542925 h 790575"/>
              <a:gd name="connsiteX5" fmla="*/ 366713 w 919163"/>
              <a:gd name="connsiteY5" fmla="*/ 0 h 790575"/>
              <a:gd name="connsiteX6" fmla="*/ 161925 w 919163"/>
              <a:gd name="connsiteY6" fmla="*/ 566738 h 790575"/>
              <a:gd name="connsiteX7" fmla="*/ 0 w 919163"/>
              <a:gd name="connsiteY7" fmla="*/ 690563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163" h="790575">
                <a:moveTo>
                  <a:pt x="0" y="690563"/>
                </a:moveTo>
                <a:lnTo>
                  <a:pt x="0" y="790575"/>
                </a:lnTo>
                <a:lnTo>
                  <a:pt x="919163" y="790575"/>
                </a:lnTo>
                <a:lnTo>
                  <a:pt x="685800" y="738188"/>
                </a:lnTo>
                <a:lnTo>
                  <a:pt x="504825" y="542925"/>
                </a:lnTo>
                <a:lnTo>
                  <a:pt x="366713" y="0"/>
                </a:lnTo>
                <a:lnTo>
                  <a:pt x="161925" y="566738"/>
                </a:lnTo>
                <a:lnTo>
                  <a:pt x="0" y="690563"/>
                </a:lnTo>
                <a:close/>
              </a:path>
            </a:pathLst>
          </a:custGeom>
          <a:pattFill prst="wdDnDiag">
            <a:fgClr>
              <a:srgbClr val="0070C0"/>
            </a:fgClr>
            <a:bgClr>
              <a:schemeClr val="bg1"/>
            </a:bgClr>
          </a:patt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B387539-C163-5818-72DA-AF0495B7BDE4}"/>
              </a:ext>
            </a:extLst>
          </p:cNvPr>
          <p:cNvSpPr txBox="1"/>
          <p:nvPr/>
        </p:nvSpPr>
        <p:spPr>
          <a:xfrm>
            <a:off x="5650596" y="1586339"/>
            <a:ext cx="18032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正负样本分数分布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AF2FA1E-B217-FC98-FFE1-300D05476C4D}"/>
              </a:ext>
            </a:extLst>
          </p:cNvPr>
          <p:cNvSpPr txBox="1"/>
          <p:nvPr/>
        </p:nvSpPr>
        <p:spPr>
          <a:xfrm>
            <a:off x="8519311" y="2034218"/>
            <a:ext cx="74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真实值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8AF1268-2094-12C8-D9D6-9BFB096C591A}"/>
              </a:ext>
            </a:extLst>
          </p:cNvPr>
          <p:cNvSpPr txBox="1"/>
          <p:nvPr/>
        </p:nvSpPr>
        <p:spPr>
          <a:xfrm>
            <a:off x="7675970" y="2712754"/>
            <a:ext cx="74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预测值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84ADB30-D882-63B8-99D5-1DF5D1918992}"/>
              </a:ext>
            </a:extLst>
          </p:cNvPr>
          <p:cNvSpPr txBox="1"/>
          <p:nvPr/>
        </p:nvSpPr>
        <p:spPr>
          <a:xfrm>
            <a:off x="7960021" y="1576610"/>
            <a:ext cx="18032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正负样本混淆矩阵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6DB1114-BD1E-D51B-89A7-631B5ECE7F97}"/>
              </a:ext>
            </a:extLst>
          </p:cNvPr>
          <p:cNvSpPr txBox="1"/>
          <p:nvPr/>
        </p:nvSpPr>
        <p:spPr>
          <a:xfrm>
            <a:off x="5731019" y="5673160"/>
            <a:ext cx="1607140" cy="3077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正负样本</a:t>
            </a:r>
            <a:r>
              <a:rPr lang="en-US" altLang="zh-CN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KS</a:t>
            </a:r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曲线</a:t>
            </a: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AA879FF1-93D6-8E7F-7ED4-54CFD41B9EBE}"/>
              </a:ext>
            </a:extLst>
          </p:cNvPr>
          <p:cNvSpPr/>
          <p:nvPr/>
        </p:nvSpPr>
        <p:spPr>
          <a:xfrm>
            <a:off x="5450090" y="4105433"/>
            <a:ext cx="1358275" cy="1304925"/>
          </a:xfrm>
          <a:custGeom>
            <a:avLst/>
            <a:gdLst>
              <a:gd name="connsiteX0" fmla="*/ 1743075 w 1743075"/>
              <a:gd name="connsiteY0" fmla="*/ 0 h 1304925"/>
              <a:gd name="connsiteX1" fmla="*/ 1366837 w 1743075"/>
              <a:gd name="connsiteY1" fmla="*/ 0 h 1304925"/>
              <a:gd name="connsiteX2" fmla="*/ 985837 w 1743075"/>
              <a:gd name="connsiteY2" fmla="*/ 85725 h 1304925"/>
              <a:gd name="connsiteX3" fmla="*/ 781050 w 1743075"/>
              <a:gd name="connsiteY3" fmla="*/ 385762 h 1304925"/>
              <a:gd name="connsiteX4" fmla="*/ 623887 w 1743075"/>
              <a:gd name="connsiteY4" fmla="*/ 890587 h 1304925"/>
              <a:gd name="connsiteX5" fmla="*/ 395287 w 1743075"/>
              <a:gd name="connsiteY5" fmla="*/ 1185862 h 1304925"/>
              <a:gd name="connsiteX6" fmla="*/ 0 w 1743075"/>
              <a:gd name="connsiteY6" fmla="*/ 1304925 h 1304925"/>
              <a:gd name="connsiteX7" fmla="*/ 819150 w 1743075"/>
              <a:gd name="connsiteY7" fmla="*/ 1271587 h 1304925"/>
              <a:gd name="connsiteX8" fmla="*/ 1133475 w 1743075"/>
              <a:gd name="connsiteY8" fmla="*/ 1190625 h 1304925"/>
              <a:gd name="connsiteX9" fmla="*/ 1281112 w 1743075"/>
              <a:gd name="connsiteY9" fmla="*/ 881062 h 1304925"/>
              <a:gd name="connsiteX10" fmla="*/ 1366837 w 1743075"/>
              <a:gd name="connsiteY10" fmla="*/ 385762 h 1304925"/>
              <a:gd name="connsiteX11" fmla="*/ 1509712 w 1743075"/>
              <a:gd name="connsiteY11" fmla="*/ 76200 h 1304925"/>
              <a:gd name="connsiteX12" fmla="*/ 1743075 w 1743075"/>
              <a:gd name="connsiteY12" fmla="*/ 0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3075" h="1304925">
                <a:moveTo>
                  <a:pt x="1743075" y="0"/>
                </a:moveTo>
                <a:lnTo>
                  <a:pt x="1366837" y="0"/>
                </a:lnTo>
                <a:lnTo>
                  <a:pt x="985837" y="85725"/>
                </a:lnTo>
                <a:lnTo>
                  <a:pt x="781050" y="385762"/>
                </a:lnTo>
                <a:lnTo>
                  <a:pt x="623887" y="890587"/>
                </a:lnTo>
                <a:lnTo>
                  <a:pt x="395287" y="1185862"/>
                </a:lnTo>
                <a:lnTo>
                  <a:pt x="0" y="1304925"/>
                </a:lnTo>
                <a:lnTo>
                  <a:pt x="819150" y="1271587"/>
                </a:lnTo>
                <a:lnTo>
                  <a:pt x="1133475" y="1190625"/>
                </a:lnTo>
                <a:lnTo>
                  <a:pt x="1281112" y="881062"/>
                </a:lnTo>
                <a:lnTo>
                  <a:pt x="1366837" y="385762"/>
                </a:lnTo>
                <a:lnTo>
                  <a:pt x="1509712" y="76200"/>
                </a:lnTo>
                <a:lnTo>
                  <a:pt x="1743075" y="0"/>
                </a:lnTo>
                <a:close/>
              </a:path>
            </a:pathLst>
          </a:cu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3CF40A6A-4BA0-45B2-A759-B05FF4C632AD}"/>
              </a:ext>
            </a:extLst>
          </p:cNvPr>
          <p:cNvSpPr/>
          <p:nvPr/>
        </p:nvSpPr>
        <p:spPr>
          <a:xfrm>
            <a:off x="5318024" y="4100214"/>
            <a:ext cx="1906618" cy="1315242"/>
          </a:xfrm>
          <a:custGeom>
            <a:avLst/>
            <a:gdLst>
              <a:gd name="connsiteX0" fmla="*/ 0 w 2292350"/>
              <a:gd name="connsiteY0" fmla="*/ 908050 h 908050"/>
              <a:gd name="connsiteX1" fmla="*/ 438150 w 2292350"/>
              <a:gd name="connsiteY1" fmla="*/ 825500 h 908050"/>
              <a:gd name="connsiteX2" fmla="*/ 666750 w 2292350"/>
              <a:gd name="connsiteY2" fmla="*/ 622300 h 908050"/>
              <a:gd name="connsiteX3" fmla="*/ 825500 w 2292350"/>
              <a:gd name="connsiteY3" fmla="*/ 273050 h 908050"/>
              <a:gd name="connsiteX4" fmla="*/ 1041400 w 2292350"/>
              <a:gd name="connsiteY4" fmla="*/ 57150 h 908050"/>
              <a:gd name="connsiteX5" fmla="*/ 1397000 w 2292350"/>
              <a:gd name="connsiteY5" fmla="*/ 0 h 908050"/>
              <a:gd name="connsiteX6" fmla="*/ 2292350 w 2292350"/>
              <a:gd name="connsiteY6" fmla="*/ 0 h 908050"/>
              <a:gd name="connsiteX0" fmla="*/ 0 w 2292350"/>
              <a:gd name="connsiteY0" fmla="*/ 908050 h 908844"/>
              <a:gd name="connsiteX1" fmla="*/ 6350 w 2292350"/>
              <a:gd name="connsiteY1" fmla="*/ 908844 h 908844"/>
              <a:gd name="connsiteX2" fmla="*/ 438150 w 2292350"/>
              <a:gd name="connsiteY2" fmla="*/ 825500 h 908844"/>
              <a:gd name="connsiteX3" fmla="*/ 666750 w 2292350"/>
              <a:gd name="connsiteY3" fmla="*/ 622300 h 908844"/>
              <a:gd name="connsiteX4" fmla="*/ 825500 w 2292350"/>
              <a:gd name="connsiteY4" fmla="*/ 273050 h 908844"/>
              <a:gd name="connsiteX5" fmla="*/ 1041400 w 2292350"/>
              <a:gd name="connsiteY5" fmla="*/ 57150 h 908844"/>
              <a:gd name="connsiteX6" fmla="*/ 1397000 w 2292350"/>
              <a:gd name="connsiteY6" fmla="*/ 0 h 908844"/>
              <a:gd name="connsiteX7" fmla="*/ 2292350 w 2292350"/>
              <a:gd name="connsiteY7" fmla="*/ 0 h 908844"/>
              <a:gd name="connsiteX0" fmla="*/ 0 w 2292350"/>
              <a:gd name="connsiteY0" fmla="*/ 908050 h 908844"/>
              <a:gd name="connsiteX1" fmla="*/ 42069 w 2292350"/>
              <a:gd name="connsiteY1" fmla="*/ 908844 h 908844"/>
              <a:gd name="connsiteX2" fmla="*/ 438150 w 2292350"/>
              <a:gd name="connsiteY2" fmla="*/ 825500 h 908844"/>
              <a:gd name="connsiteX3" fmla="*/ 666750 w 2292350"/>
              <a:gd name="connsiteY3" fmla="*/ 622300 h 908844"/>
              <a:gd name="connsiteX4" fmla="*/ 825500 w 2292350"/>
              <a:gd name="connsiteY4" fmla="*/ 273050 h 908844"/>
              <a:gd name="connsiteX5" fmla="*/ 1041400 w 2292350"/>
              <a:gd name="connsiteY5" fmla="*/ 57150 h 908844"/>
              <a:gd name="connsiteX6" fmla="*/ 1397000 w 2292350"/>
              <a:gd name="connsiteY6" fmla="*/ 0 h 908844"/>
              <a:gd name="connsiteX7" fmla="*/ 2292350 w 2292350"/>
              <a:gd name="connsiteY7" fmla="*/ 0 h 908844"/>
              <a:gd name="connsiteX0" fmla="*/ 0 w 2387600"/>
              <a:gd name="connsiteY0" fmla="*/ 915194 h 915194"/>
              <a:gd name="connsiteX1" fmla="*/ 137319 w 2387600"/>
              <a:gd name="connsiteY1" fmla="*/ 908844 h 915194"/>
              <a:gd name="connsiteX2" fmla="*/ 533400 w 2387600"/>
              <a:gd name="connsiteY2" fmla="*/ 825500 h 915194"/>
              <a:gd name="connsiteX3" fmla="*/ 762000 w 2387600"/>
              <a:gd name="connsiteY3" fmla="*/ 622300 h 915194"/>
              <a:gd name="connsiteX4" fmla="*/ 920750 w 2387600"/>
              <a:gd name="connsiteY4" fmla="*/ 273050 h 915194"/>
              <a:gd name="connsiteX5" fmla="*/ 1136650 w 2387600"/>
              <a:gd name="connsiteY5" fmla="*/ 57150 h 915194"/>
              <a:gd name="connsiteX6" fmla="*/ 1492250 w 2387600"/>
              <a:gd name="connsiteY6" fmla="*/ 0 h 915194"/>
              <a:gd name="connsiteX7" fmla="*/ 2387600 w 2387600"/>
              <a:gd name="connsiteY7" fmla="*/ 0 h 91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87600" h="915194">
                <a:moveTo>
                  <a:pt x="0" y="915194"/>
                </a:moveTo>
                <a:lnTo>
                  <a:pt x="137319" y="908844"/>
                </a:lnTo>
                <a:lnTo>
                  <a:pt x="533400" y="825500"/>
                </a:lnTo>
                <a:lnTo>
                  <a:pt x="762000" y="622300"/>
                </a:lnTo>
                <a:lnTo>
                  <a:pt x="920750" y="273050"/>
                </a:lnTo>
                <a:lnTo>
                  <a:pt x="1136650" y="57150"/>
                </a:lnTo>
                <a:lnTo>
                  <a:pt x="1492250" y="0"/>
                </a:lnTo>
                <a:lnTo>
                  <a:pt x="2387600" y="0"/>
                </a:lnTo>
              </a:path>
            </a:pathLst>
          </a:cu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208E9320-5FFD-4FED-F848-F19F64AC7174}"/>
              </a:ext>
            </a:extLst>
          </p:cNvPr>
          <p:cNvSpPr/>
          <p:nvPr/>
        </p:nvSpPr>
        <p:spPr>
          <a:xfrm>
            <a:off x="5319609" y="4102123"/>
            <a:ext cx="1963756" cy="1315362"/>
          </a:xfrm>
          <a:custGeom>
            <a:avLst/>
            <a:gdLst>
              <a:gd name="connsiteX0" fmla="*/ 0 w 2292350"/>
              <a:gd name="connsiteY0" fmla="*/ 908050 h 908050"/>
              <a:gd name="connsiteX1" fmla="*/ 438150 w 2292350"/>
              <a:gd name="connsiteY1" fmla="*/ 825500 h 908050"/>
              <a:gd name="connsiteX2" fmla="*/ 666750 w 2292350"/>
              <a:gd name="connsiteY2" fmla="*/ 622300 h 908050"/>
              <a:gd name="connsiteX3" fmla="*/ 825500 w 2292350"/>
              <a:gd name="connsiteY3" fmla="*/ 273050 h 908050"/>
              <a:gd name="connsiteX4" fmla="*/ 1041400 w 2292350"/>
              <a:gd name="connsiteY4" fmla="*/ 57150 h 908050"/>
              <a:gd name="connsiteX5" fmla="*/ 1397000 w 2292350"/>
              <a:gd name="connsiteY5" fmla="*/ 0 h 908050"/>
              <a:gd name="connsiteX6" fmla="*/ 2292350 w 2292350"/>
              <a:gd name="connsiteY6" fmla="*/ 0 h 908050"/>
              <a:gd name="connsiteX0" fmla="*/ 0 w 2292350"/>
              <a:gd name="connsiteY0" fmla="*/ 908050 h 908050"/>
              <a:gd name="connsiteX1" fmla="*/ 9682 w 2292350"/>
              <a:gd name="connsiteY1" fmla="*/ 901700 h 908050"/>
              <a:gd name="connsiteX2" fmla="*/ 438150 w 2292350"/>
              <a:gd name="connsiteY2" fmla="*/ 825500 h 908050"/>
              <a:gd name="connsiteX3" fmla="*/ 666750 w 2292350"/>
              <a:gd name="connsiteY3" fmla="*/ 622300 h 908050"/>
              <a:gd name="connsiteX4" fmla="*/ 825500 w 2292350"/>
              <a:gd name="connsiteY4" fmla="*/ 273050 h 908050"/>
              <a:gd name="connsiteX5" fmla="*/ 1041400 w 2292350"/>
              <a:gd name="connsiteY5" fmla="*/ 57150 h 908050"/>
              <a:gd name="connsiteX6" fmla="*/ 1397000 w 2292350"/>
              <a:gd name="connsiteY6" fmla="*/ 0 h 908050"/>
              <a:gd name="connsiteX7" fmla="*/ 2292350 w 2292350"/>
              <a:gd name="connsiteY7" fmla="*/ 0 h 908050"/>
              <a:gd name="connsiteX0" fmla="*/ 0 w 2292350"/>
              <a:gd name="connsiteY0" fmla="*/ 908050 h 908844"/>
              <a:gd name="connsiteX1" fmla="*/ 42355 w 2292350"/>
              <a:gd name="connsiteY1" fmla="*/ 908844 h 908844"/>
              <a:gd name="connsiteX2" fmla="*/ 438150 w 2292350"/>
              <a:gd name="connsiteY2" fmla="*/ 825500 h 908844"/>
              <a:gd name="connsiteX3" fmla="*/ 666750 w 2292350"/>
              <a:gd name="connsiteY3" fmla="*/ 622300 h 908844"/>
              <a:gd name="connsiteX4" fmla="*/ 825500 w 2292350"/>
              <a:gd name="connsiteY4" fmla="*/ 273050 h 908844"/>
              <a:gd name="connsiteX5" fmla="*/ 1041400 w 2292350"/>
              <a:gd name="connsiteY5" fmla="*/ 57150 h 908844"/>
              <a:gd name="connsiteX6" fmla="*/ 1397000 w 2292350"/>
              <a:gd name="connsiteY6" fmla="*/ 0 h 908844"/>
              <a:gd name="connsiteX7" fmla="*/ 2292350 w 2292350"/>
              <a:gd name="connsiteY7" fmla="*/ 0 h 908844"/>
              <a:gd name="connsiteX0" fmla="*/ 0 w 2677152"/>
              <a:gd name="connsiteY0" fmla="*/ 910431 h 910431"/>
              <a:gd name="connsiteX1" fmla="*/ 427157 w 2677152"/>
              <a:gd name="connsiteY1" fmla="*/ 908844 h 910431"/>
              <a:gd name="connsiteX2" fmla="*/ 822952 w 2677152"/>
              <a:gd name="connsiteY2" fmla="*/ 825500 h 910431"/>
              <a:gd name="connsiteX3" fmla="*/ 1051552 w 2677152"/>
              <a:gd name="connsiteY3" fmla="*/ 622300 h 910431"/>
              <a:gd name="connsiteX4" fmla="*/ 1210302 w 2677152"/>
              <a:gd name="connsiteY4" fmla="*/ 273050 h 910431"/>
              <a:gd name="connsiteX5" fmla="*/ 1426202 w 2677152"/>
              <a:gd name="connsiteY5" fmla="*/ 57150 h 910431"/>
              <a:gd name="connsiteX6" fmla="*/ 1781802 w 2677152"/>
              <a:gd name="connsiteY6" fmla="*/ 0 h 910431"/>
              <a:gd name="connsiteX7" fmla="*/ 2677152 w 2677152"/>
              <a:gd name="connsiteY7" fmla="*/ 0 h 910431"/>
              <a:gd name="connsiteX0" fmla="*/ 0 w 2677152"/>
              <a:gd name="connsiteY0" fmla="*/ 910431 h 913606"/>
              <a:gd name="connsiteX1" fmla="*/ 372704 w 2677152"/>
              <a:gd name="connsiteY1" fmla="*/ 913606 h 913606"/>
              <a:gd name="connsiteX2" fmla="*/ 822952 w 2677152"/>
              <a:gd name="connsiteY2" fmla="*/ 825500 h 913606"/>
              <a:gd name="connsiteX3" fmla="*/ 1051552 w 2677152"/>
              <a:gd name="connsiteY3" fmla="*/ 622300 h 913606"/>
              <a:gd name="connsiteX4" fmla="*/ 1210302 w 2677152"/>
              <a:gd name="connsiteY4" fmla="*/ 273050 h 913606"/>
              <a:gd name="connsiteX5" fmla="*/ 1426202 w 2677152"/>
              <a:gd name="connsiteY5" fmla="*/ 57150 h 913606"/>
              <a:gd name="connsiteX6" fmla="*/ 1781802 w 2677152"/>
              <a:gd name="connsiteY6" fmla="*/ 0 h 913606"/>
              <a:gd name="connsiteX7" fmla="*/ 2677152 w 2677152"/>
              <a:gd name="connsiteY7" fmla="*/ 0 h 913606"/>
              <a:gd name="connsiteX0" fmla="*/ 0 w 3787994"/>
              <a:gd name="connsiteY0" fmla="*/ 919956 h 919956"/>
              <a:gd name="connsiteX1" fmla="*/ 1483546 w 3787994"/>
              <a:gd name="connsiteY1" fmla="*/ 913606 h 919956"/>
              <a:gd name="connsiteX2" fmla="*/ 1933794 w 3787994"/>
              <a:gd name="connsiteY2" fmla="*/ 825500 h 919956"/>
              <a:gd name="connsiteX3" fmla="*/ 2162394 w 3787994"/>
              <a:gd name="connsiteY3" fmla="*/ 622300 h 919956"/>
              <a:gd name="connsiteX4" fmla="*/ 2321144 w 3787994"/>
              <a:gd name="connsiteY4" fmla="*/ 273050 h 919956"/>
              <a:gd name="connsiteX5" fmla="*/ 2537044 w 3787994"/>
              <a:gd name="connsiteY5" fmla="*/ 57150 h 919956"/>
              <a:gd name="connsiteX6" fmla="*/ 2892644 w 3787994"/>
              <a:gd name="connsiteY6" fmla="*/ 0 h 919956"/>
              <a:gd name="connsiteX7" fmla="*/ 3787994 w 3787994"/>
              <a:gd name="connsiteY7" fmla="*/ 0 h 919956"/>
              <a:gd name="connsiteX0" fmla="*/ 0 w 3780733"/>
              <a:gd name="connsiteY0" fmla="*/ 927099 h 927099"/>
              <a:gd name="connsiteX1" fmla="*/ 1476285 w 3780733"/>
              <a:gd name="connsiteY1" fmla="*/ 913606 h 927099"/>
              <a:gd name="connsiteX2" fmla="*/ 1926533 w 3780733"/>
              <a:gd name="connsiteY2" fmla="*/ 825500 h 927099"/>
              <a:gd name="connsiteX3" fmla="*/ 2155133 w 3780733"/>
              <a:gd name="connsiteY3" fmla="*/ 622300 h 927099"/>
              <a:gd name="connsiteX4" fmla="*/ 2313883 w 3780733"/>
              <a:gd name="connsiteY4" fmla="*/ 273050 h 927099"/>
              <a:gd name="connsiteX5" fmla="*/ 2529783 w 3780733"/>
              <a:gd name="connsiteY5" fmla="*/ 57150 h 927099"/>
              <a:gd name="connsiteX6" fmla="*/ 2885383 w 3780733"/>
              <a:gd name="connsiteY6" fmla="*/ 0 h 927099"/>
              <a:gd name="connsiteX7" fmla="*/ 3780733 w 3780733"/>
              <a:gd name="connsiteY7" fmla="*/ 0 h 927099"/>
              <a:gd name="connsiteX0" fmla="*/ 0 w 3780733"/>
              <a:gd name="connsiteY0" fmla="*/ 910430 h 913606"/>
              <a:gd name="connsiteX1" fmla="*/ 1476285 w 3780733"/>
              <a:gd name="connsiteY1" fmla="*/ 913606 h 913606"/>
              <a:gd name="connsiteX2" fmla="*/ 1926533 w 3780733"/>
              <a:gd name="connsiteY2" fmla="*/ 825500 h 913606"/>
              <a:gd name="connsiteX3" fmla="*/ 2155133 w 3780733"/>
              <a:gd name="connsiteY3" fmla="*/ 622300 h 913606"/>
              <a:gd name="connsiteX4" fmla="*/ 2313883 w 3780733"/>
              <a:gd name="connsiteY4" fmla="*/ 273050 h 913606"/>
              <a:gd name="connsiteX5" fmla="*/ 2529783 w 3780733"/>
              <a:gd name="connsiteY5" fmla="*/ 57150 h 913606"/>
              <a:gd name="connsiteX6" fmla="*/ 2885383 w 3780733"/>
              <a:gd name="connsiteY6" fmla="*/ 0 h 913606"/>
              <a:gd name="connsiteX7" fmla="*/ 3780733 w 3780733"/>
              <a:gd name="connsiteY7" fmla="*/ 0 h 913606"/>
              <a:gd name="connsiteX0" fmla="*/ 0 w 3780733"/>
              <a:gd name="connsiteY0" fmla="*/ 912811 h 913606"/>
              <a:gd name="connsiteX1" fmla="*/ 1476285 w 3780733"/>
              <a:gd name="connsiteY1" fmla="*/ 913606 h 913606"/>
              <a:gd name="connsiteX2" fmla="*/ 1926533 w 3780733"/>
              <a:gd name="connsiteY2" fmla="*/ 825500 h 913606"/>
              <a:gd name="connsiteX3" fmla="*/ 2155133 w 3780733"/>
              <a:gd name="connsiteY3" fmla="*/ 622300 h 913606"/>
              <a:gd name="connsiteX4" fmla="*/ 2313883 w 3780733"/>
              <a:gd name="connsiteY4" fmla="*/ 273050 h 913606"/>
              <a:gd name="connsiteX5" fmla="*/ 2529783 w 3780733"/>
              <a:gd name="connsiteY5" fmla="*/ 57150 h 913606"/>
              <a:gd name="connsiteX6" fmla="*/ 2885383 w 3780733"/>
              <a:gd name="connsiteY6" fmla="*/ 0 h 913606"/>
              <a:gd name="connsiteX7" fmla="*/ 3780733 w 3780733"/>
              <a:gd name="connsiteY7" fmla="*/ 0 h 913606"/>
              <a:gd name="connsiteX0" fmla="*/ 0 w 3780733"/>
              <a:gd name="connsiteY0" fmla="*/ 912811 h 912811"/>
              <a:gd name="connsiteX1" fmla="*/ 1469025 w 3780733"/>
              <a:gd name="connsiteY1" fmla="*/ 903691 h 912811"/>
              <a:gd name="connsiteX2" fmla="*/ 1926533 w 3780733"/>
              <a:gd name="connsiteY2" fmla="*/ 825500 h 912811"/>
              <a:gd name="connsiteX3" fmla="*/ 2155133 w 3780733"/>
              <a:gd name="connsiteY3" fmla="*/ 622300 h 912811"/>
              <a:gd name="connsiteX4" fmla="*/ 2313883 w 3780733"/>
              <a:gd name="connsiteY4" fmla="*/ 273050 h 912811"/>
              <a:gd name="connsiteX5" fmla="*/ 2529783 w 3780733"/>
              <a:gd name="connsiteY5" fmla="*/ 57150 h 912811"/>
              <a:gd name="connsiteX6" fmla="*/ 2885383 w 3780733"/>
              <a:gd name="connsiteY6" fmla="*/ 0 h 912811"/>
              <a:gd name="connsiteX7" fmla="*/ 3780733 w 3780733"/>
              <a:gd name="connsiteY7" fmla="*/ 0 h 912811"/>
              <a:gd name="connsiteX0" fmla="*/ 0 w 3780733"/>
              <a:gd name="connsiteY0" fmla="*/ 912811 h 912811"/>
              <a:gd name="connsiteX1" fmla="*/ 1461764 w 3780733"/>
              <a:gd name="connsiteY1" fmla="*/ 883861 h 912811"/>
              <a:gd name="connsiteX2" fmla="*/ 1926533 w 3780733"/>
              <a:gd name="connsiteY2" fmla="*/ 825500 h 912811"/>
              <a:gd name="connsiteX3" fmla="*/ 2155133 w 3780733"/>
              <a:gd name="connsiteY3" fmla="*/ 622300 h 912811"/>
              <a:gd name="connsiteX4" fmla="*/ 2313883 w 3780733"/>
              <a:gd name="connsiteY4" fmla="*/ 273050 h 912811"/>
              <a:gd name="connsiteX5" fmla="*/ 2529783 w 3780733"/>
              <a:gd name="connsiteY5" fmla="*/ 57150 h 912811"/>
              <a:gd name="connsiteX6" fmla="*/ 2885383 w 3780733"/>
              <a:gd name="connsiteY6" fmla="*/ 0 h 912811"/>
              <a:gd name="connsiteX7" fmla="*/ 3780733 w 3780733"/>
              <a:gd name="connsiteY7" fmla="*/ 0 h 912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80733" h="912811">
                <a:moveTo>
                  <a:pt x="0" y="912811"/>
                </a:moveTo>
                <a:lnTo>
                  <a:pt x="1461764" y="883861"/>
                </a:lnTo>
                <a:lnTo>
                  <a:pt x="1926533" y="825500"/>
                </a:lnTo>
                <a:lnTo>
                  <a:pt x="2155133" y="622300"/>
                </a:lnTo>
                <a:lnTo>
                  <a:pt x="2313883" y="273050"/>
                </a:lnTo>
                <a:lnTo>
                  <a:pt x="2529783" y="57150"/>
                </a:lnTo>
                <a:lnTo>
                  <a:pt x="2885383" y="0"/>
                </a:lnTo>
                <a:lnTo>
                  <a:pt x="3780733" y="0"/>
                </a:lnTo>
              </a:path>
            </a:pathLst>
          </a:cu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87B61579-3DFB-064F-2C7C-A6CE85D374BB}"/>
              </a:ext>
            </a:extLst>
          </p:cNvPr>
          <p:cNvCxnSpPr/>
          <p:nvPr/>
        </p:nvCxnSpPr>
        <p:spPr>
          <a:xfrm>
            <a:off x="5319293" y="5418313"/>
            <a:ext cx="20000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4BB3FA0D-9B5F-C1E1-A7AE-378DE2046087}"/>
              </a:ext>
            </a:extLst>
          </p:cNvPr>
          <p:cNvSpPr txBox="1"/>
          <p:nvPr/>
        </p:nvSpPr>
        <p:spPr>
          <a:xfrm>
            <a:off x="7278853" y="5301384"/>
            <a:ext cx="441146" cy="246221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分数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25B7051-9788-C40C-33C1-1AFF8CF8BC78}"/>
              </a:ext>
            </a:extLst>
          </p:cNvPr>
          <p:cNvSpPr txBox="1"/>
          <p:nvPr/>
        </p:nvSpPr>
        <p:spPr>
          <a:xfrm>
            <a:off x="5007530" y="5362565"/>
            <a:ext cx="356188" cy="246221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0%</a:t>
            </a:r>
            <a:endParaRPr lang="zh-CN" altLang="en-US" sz="1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5D45691-EE92-F205-0190-DCE3564E7D2B}"/>
              </a:ext>
            </a:extLst>
          </p:cNvPr>
          <p:cNvSpPr txBox="1"/>
          <p:nvPr/>
        </p:nvSpPr>
        <p:spPr>
          <a:xfrm>
            <a:off x="4827667" y="3951151"/>
            <a:ext cx="484428" cy="246221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100%</a:t>
            </a:r>
            <a:endParaRPr lang="zh-CN" altLang="en-US" sz="1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5A4006B-565A-616C-7E34-622B25993924}"/>
              </a:ext>
            </a:extLst>
          </p:cNvPr>
          <p:cNvSpPr txBox="1"/>
          <p:nvPr/>
        </p:nvSpPr>
        <p:spPr>
          <a:xfrm>
            <a:off x="6456249" y="4660862"/>
            <a:ext cx="434734" cy="246221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FPR</a:t>
            </a:r>
            <a:endParaRPr lang="zh-CN" altLang="en-US" sz="1000" b="1" dirty="0">
              <a:solidFill>
                <a:srgbClr val="0070C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D074AA1-EC06-AE83-9D48-A6138766C3EA}"/>
              </a:ext>
            </a:extLst>
          </p:cNvPr>
          <p:cNvSpPr txBox="1"/>
          <p:nvPr/>
        </p:nvSpPr>
        <p:spPr>
          <a:xfrm>
            <a:off x="5640444" y="4651281"/>
            <a:ext cx="441146" cy="246221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TPR</a:t>
            </a:r>
            <a:endParaRPr lang="zh-CN" altLang="en-US" sz="1000" b="1" dirty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A9197B86-A08B-90C6-8B60-05259E8153F8}"/>
              </a:ext>
            </a:extLst>
          </p:cNvPr>
          <p:cNvSpPr/>
          <p:nvPr/>
        </p:nvSpPr>
        <p:spPr>
          <a:xfrm>
            <a:off x="5293261" y="5395689"/>
            <a:ext cx="45719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E0D81B5C-F81E-1050-6098-34596BB42062}"/>
              </a:ext>
            </a:extLst>
          </p:cNvPr>
          <p:cNvSpPr txBox="1"/>
          <p:nvPr/>
        </p:nvSpPr>
        <p:spPr>
          <a:xfrm>
            <a:off x="5551939" y="4103294"/>
            <a:ext cx="516860" cy="24622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0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KS</a:t>
            </a:r>
            <a:r>
              <a:rPr lang="zh-CN" altLang="en-US" sz="1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值</a:t>
            </a: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2B5925C8-6005-E40C-1C68-6B823B2CD0EE}"/>
              </a:ext>
            </a:extLst>
          </p:cNvPr>
          <p:cNvCxnSpPr>
            <a:cxnSpLocks/>
          </p:cNvCxnSpPr>
          <p:nvPr/>
        </p:nvCxnSpPr>
        <p:spPr>
          <a:xfrm>
            <a:off x="5976510" y="4289724"/>
            <a:ext cx="280785" cy="17428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FAEFFD6-DF71-B069-1CC0-72B5C66161B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016244" y="2660918"/>
            <a:ext cx="8248" cy="27201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6379EF4-8787-4756-61E9-627D446BB1A6}"/>
              </a:ext>
            </a:extLst>
          </p:cNvPr>
          <p:cNvCxnSpPr>
            <a:cxnSpLocks/>
          </p:cNvCxnSpPr>
          <p:nvPr/>
        </p:nvCxnSpPr>
        <p:spPr>
          <a:xfrm>
            <a:off x="6205466" y="3339343"/>
            <a:ext cx="0" cy="196316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12F0ACB9-47EA-168E-4DCE-01E010E7D62F}"/>
              </a:ext>
            </a:extLst>
          </p:cNvPr>
          <p:cNvCxnSpPr>
            <a:cxnSpLocks/>
            <a:stCxn id="48" idx="5"/>
          </p:cNvCxnSpPr>
          <p:nvPr/>
        </p:nvCxnSpPr>
        <p:spPr>
          <a:xfrm flipH="1">
            <a:off x="6436448" y="2560108"/>
            <a:ext cx="2382" cy="24542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7E8AD515-7140-7017-09D9-E6EAB28EDC64}"/>
              </a:ext>
            </a:extLst>
          </p:cNvPr>
          <p:cNvSpPr/>
          <p:nvPr/>
        </p:nvSpPr>
        <p:spPr>
          <a:xfrm>
            <a:off x="8212067" y="4112683"/>
            <a:ext cx="1327150" cy="1308100"/>
          </a:xfrm>
          <a:custGeom>
            <a:avLst/>
            <a:gdLst>
              <a:gd name="connsiteX0" fmla="*/ 0 w 1327150"/>
              <a:gd name="connsiteY0" fmla="*/ 1308100 h 1308100"/>
              <a:gd name="connsiteX1" fmla="*/ 1327150 w 1327150"/>
              <a:gd name="connsiteY1" fmla="*/ 1308100 h 1308100"/>
              <a:gd name="connsiteX2" fmla="*/ 1327150 w 1327150"/>
              <a:gd name="connsiteY2" fmla="*/ 0 h 1308100"/>
              <a:gd name="connsiteX3" fmla="*/ 425450 w 1327150"/>
              <a:gd name="connsiteY3" fmla="*/ 25400 h 1308100"/>
              <a:gd name="connsiteX4" fmla="*/ 92075 w 1327150"/>
              <a:gd name="connsiteY4" fmla="*/ 79375 h 1308100"/>
              <a:gd name="connsiteX5" fmla="*/ 34925 w 1327150"/>
              <a:gd name="connsiteY5" fmla="*/ 485775 h 1308100"/>
              <a:gd name="connsiteX6" fmla="*/ 0 w 1327150"/>
              <a:gd name="connsiteY6" fmla="*/ 13081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7150" h="1308100">
                <a:moveTo>
                  <a:pt x="0" y="1308100"/>
                </a:moveTo>
                <a:lnTo>
                  <a:pt x="1327150" y="1308100"/>
                </a:lnTo>
                <a:lnTo>
                  <a:pt x="1327150" y="0"/>
                </a:lnTo>
                <a:lnTo>
                  <a:pt x="425450" y="25400"/>
                </a:lnTo>
                <a:lnTo>
                  <a:pt x="92075" y="79375"/>
                </a:lnTo>
                <a:lnTo>
                  <a:pt x="34925" y="485775"/>
                </a:lnTo>
                <a:lnTo>
                  <a:pt x="0" y="13081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6F7A12FC-64D2-A1BD-71C4-ECA9BC84169C}"/>
              </a:ext>
            </a:extLst>
          </p:cNvPr>
          <p:cNvSpPr/>
          <p:nvPr/>
        </p:nvSpPr>
        <p:spPr>
          <a:xfrm>
            <a:off x="8215247" y="4097329"/>
            <a:ext cx="1320155" cy="132015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4CDA811B-141C-9E47-C4DB-BA7BB0964219}"/>
              </a:ext>
            </a:extLst>
          </p:cNvPr>
          <p:cNvCxnSpPr>
            <a:cxnSpLocks/>
          </p:cNvCxnSpPr>
          <p:nvPr/>
        </p:nvCxnSpPr>
        <p:spPr>
          <a:xfrm>
            <a:off x="5316120" y="4099666"/>
            <a:ext cx="289912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B09C1C32-7031-B075-B8C6-853C05C56423}"/>
              </a:ext>
            </a:extLst>
          </p:cNvPr>
          <p:cNvCxnSpPr>
            <a:cxnSpLocks/>
          </p:cNvCxnSpPr>
          <p:nvPr/>
        </p:nvCxnSpPr>
        <p:spPr>
          <a:xfrm flipV="1">
            <a:off x="8215246" y="4088564"/>
            <a:ext cx="1322234" cy="132223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3A08F85C-98D5-A7D8-84AD-82F40DBA80E4}"/>
              </a:ext>
            </a:extLst>
          </p:cNvPr>
          <p:cNvCxnSpPr>
            <a:cxnSpLocks/>
          </p:cNvCxnSpPr>
          <p:nvPr/>
        </p:nvCxnSpPr>
        <p:spPr>
          <a:xfrm>
            <a:off x="6433412" y="4993904"/>
            <a:ext cx="220569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D8A97BAE-E784-9319-58C5-F30E69AA6C49}"/>
              </a:ext>
            </a:extLst>
          </p:cNvPr>
          <p:cNvSpPr txBox="1"/>
          <p:nvPr/>
        </p:nvSpPr>
        <p:spPr>
          <a:xfrm>
            <a:off x="10171218" y="5340435"/>
            <a:ext cx="434734" cy="246221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FPR</a:t>
            </a:r>
            <a:endParaRPr lang="zh-CN" altLang="en-US" sz="1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5D529054-AB52-9C0A-6618-7BDB8AD09003}"/>
              </a:ext>
            </a:extLst>
          </p:cNvPr>
          <p:cNvSpPr txBox="1"/>
          <p:nvPr/>
        </p:nvSpPr>
        <p:spPr>
          <a:xfrm>
            <a:off x="8178857" y="3739557"/>
            <a:ext cx="441146" cy="246221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TPR</a:t>
            </a:r>
            <a:endParaRPr lang="zh-CN" altLang="en-US" sz="1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582C2179-6624-0050-DCF7-5DBECAB84D62}"/>
              </a:ext>
            </a:extLst>
          </p:cNvPr>
          <p:cNvSpPr txBox="1"/>
          <p:nvPr/>
        </p:nvSpPr>
        <p:spPr>
          <a:xfrm>
            <a:off x="7927762" y="5362565"/>
            <a:ext cx="356188" cy="246221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0%</a:t>
            </a:r>
            <a:endParaRPr lang="zh-CN" altLang="en-US" sz="1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136DC144-0C7E-B6FE-DA56-756417105A36}"/>
              </a:ext>
            </a:extLst>
          </p:cNvPr>
          <p:cNvSpPr txBox="1"/>
          <p:nvPr/>
        </p:nvSpPr>
        <p:spPr>
          <a:xfrm>
            <a:off x="9597405" y="3974218"/>
            <a:ext cx="484428" cy="246221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100%</a:t>
            </a:r>
            <a:endParaRPr lang="zh-CN" altLang="en-US" sz="1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C1407840-F37A-87B5-7431-922E419C60F6}"/>
              </a:ext>
            </a:extLst>
          </p:cNvPr>
          <p:cNvSpPr txBox="1"/>
          <p:nvPr/>
        </p:nvSpPr>
        <p:spPr>
          <a:xfrm>
            <a:off x="9336753" y="5459805"/>
            <a:ext cx="484428" cy="246221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100%</a:t>
            </a:r>
            <a:endParaRPr lang="zh-CN" altLang="en-US" sz="1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11A7F53B-41FA-EA55-3AD2-E87C4556CDD7}"/>
              </a:ext>
            </a:extLst>
          </p:cNvPr>
          <p:cNvCxnSpPr>
            <a:cxnSpLocks/>
          </p:cNvCxnSpPr>
          <p:nvPr/>
        </p:nvCxnSpPr>
        <p:spPr>
          <a:xfrm>
            <a:off x="6433412" y="4131286"/>
            <a:ext cx="220569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B43AD734-6566-E078-D002-4024D79A1832}"/>
              </a:ext>
            </a:extLst>
          </p:cNvPr>
          <p:cNvCxnSpPr>
            <a:cxnSpLocks/>
          </p:cNvCxnSpPr>
          <p:nvPr/>
        </p:nvCxnSpPr>
        <p:spPr>
          <a:xfrm>
            <a:off x="8642030" y="4131286"/>
            <a:ext cx="0" cy="8602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椭圆 94">
            <a:extLst>
              <a:ext uri="{FF2B5EF4-FFF2-40B4-BE49-F238E27FC236}">
                <a16:creationId xmlns:a16="http://schemas.microsoft.com/office/drawing/2014/main" id="{B5B2299F-214C-FD99-B746-8F8BF782179E}"/>
              </a:ext>
            </a:extLst>
          </p:cNvPr>
          <p:cNvSpPr/>
          <p:nvPr/>
        </p:nvSpPr>
        <p:spPr>
          <a:xfrm>
            <a:off x="8616246" y="4109177"/>
            <a:ext cx="45719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D9EFE146-640C-5280-3573-9186EA9D45C7}"/>
              </a:ext>
            </a:extLst>
          </p:cNvPr>
          <p:cNvSpPr/>
          <p:nvPr/>
        </p:nvSpPr>
        <p:spPr>
          <a:xfrm>
            <a:off x="9512543" y="4080434"/>
            <a:ext cx="45719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8829F07D-AED9-B7BB-71A6-02B37A9CC2D9}"/>
              </a:ext>
            </a:extLst>
          </p:cNvPr>
          <p:cNvCxnSpPr>
            <a:cxnSpLocks/>
          </p:cNvCxnSpPr>
          <p:nvPr/>
        </p:nvCxnSpPr>
        <p:spPr>
          <a:xfrm>
            <a:off x="6221770" y="5322338"/>
            <a:ext cx="20855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4CB6C5D3-D3B7-2DED-2292-5F48C7A01E48}"/>
              </a:ext>
            </a:extLst>
          </p:cNvPr>
          <p:cNvCxnSpPr>
            <a:cxnSpLocks/>
          </p:cNvCxnSpPr>
          <p:nvPr/>
        </p:nvCxnSpPr>
        <p:spPr>
          <a:xfrm>
            <a:off x="8304142" y="4185677"/>
            <a:ext cx="0" cy="112074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86F52228-364E-1CF5-16CA-C881300322C6}"/>
              </a:ext>
            </a:extLst>
          </p:cNvPr>
          <p:cNvCxnSpPr>
            <a:cxnSpLocks/>
          </p:cNvCxnSpPr>
          <p:nvPr/>
        </p:nvCxnSpPr>
        <p:spPr>
          <a:xfrm>
            <a:off x="6216483" y="4191549"/>
            <a:ext cx="208765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椭圆 99">
            <a:extLst>
              <a:ext uri="{FF2B5EF4-FFF2-40B4-BE49-F238E27FC236}">
                <a16:creationId xmlns:a16="http://schemas.microsoft.com/office/drawing/2014/main" id="{C77239CD-687B-19CB-29F4-0DCCCF357AC0}"/>
              </a:ext>
            </a:extLst>
          </p:cNvPr>
          <p:cNvSpPr/>
          <p:nvPr/>
        </p:nvSpPr>
        <p:spPr>
          <a:xfrm>
            <a:off x="8282042" y="4168497"/>
            <a:ext cx="45719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3E1ABD72-8FEA-7A83-A0CA-3D3DB3462FAE}"/>
              </a:ext>
            </a:extLst>
          </p:cNvPr>
          <p:cNvCxnSpPr>
            <a:cxnSpLocks/>
          </p:cNvCxnSpPr>
          <p:nvPr/>
        </p:nvCxnSpPr>
        <p:spPr>
          <a:xfrm>
            <a:off x="6024177" y="5376571"/>
            <a:ext cx="2219640" cy="29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22F9EF47-D346-75F2-68F9-EE7ACCE52880}"/>
              </a:ext>
            </a:extLst>
          </p:cNvPr>
          <p:cNvCxnSpPr>
            <a:cxnSpLocks/>
          </p:cNvCxnSpPr>
          <p:nvPr/>
        </p:nvCxnSpPr>
        <p:spPr>
          <a:xfrm>
            <a:off x="8243817" y="4594343"/>
            <a:ext cx="0" cy="78675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D8934F14-5383-B835-5FEE-787CF62E706D}"/>
              </a:ext>
            </a:extLst>
          </p:cNvPr>
          <p:cNvCxnSpPr>
            <a:cxnSpLocks/>
          </p:cNvCxnSpPr>
          <p:nvPr/>
        </p:nvCxnSpPr>
        <p:spPr>
          <a:xfrm>
            <a:off x="6031150" y="4594343"/>
            <a:ext cx="220569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>
            <a:extLst>
              <a:ext uri="{FF2B5EF4-FFF2-40B4-BE49-F238E27FC236}">
                <a16:creationId xmlns:a16="http://schemas.microsoft.com/office/drawing/2014/main" id="{A4972AE1-5B37-BAB7-24BC-93C55D356FD9}"/>
              </a:ext>
            </a:extLst>
          </p:cNvPr>
          <p:cNvSpPr/>
          <p:nvPr/>
        </p:nvSpPr>
        <p:spPr>
          <a:xfrm>
            <a:off x="8221837" y="4570654"/>
            <a:ext cx="45719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4EBF2705-A43C-EEE7-00F7-74C88681D6AE}"/>
              </a:ext>
            </a:extLst>
          </p:cNvPr>
          <p:cNvSpPr/>
          <p:nvPr/>
        </p:nvSpPr>
        <p:spPr>
          <a:xfrm>
            <a:off x="8191653" y="5394297"/>
            <a:ext cx="45719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B0E2FA58-16D0-F938-0323-595D47E3112D}"/>
              </a:ext>
            </a:extLst>
          </p:cNvPr>
          <p:cNvCxnSpPr>
            <a:cxnSpLocks/>
          </p:cNvCxnSpPr>
          <p:nvPr/>
        </p:nvCxnSpPr>
        <p:spPr>
          <a:xfrm flipV="1">
            <a:off x="8326367" y="4141258"/>
            <a:ext cx="292100" cy="476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EE3F963D-D167-928C-0E85-8B76D27431DB}"/>
              </a:ext>
            </a:extLst>
          </p:cNvPr>
          <p:cNvCxnSpPr>
            <a:cxnSpLocks/>
          </p:cNvCxnSpPr>
          <p:nvPr/>
        </p:nvCxnSpPr>
        <p:spPr>
          <a:xfrm flipV="1">
            <a:off x="8662917" y="4109508"/>
            <a:ext cx="854075" cy="25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15BA3126-E240-8547-C50E-D4E995B7D7E4}"/>
              </a:ext>
            </a:extLst>
          </p:cNvPr>
          <p:cNvCxnSpPr>
            <a:cxnSpLocks/>
          </p:cNvCxnSpPr>
          <p:nvPr/>
        </p:nvCxnSpPr>
        <p:spPr>
          <a:xfrm flipV="1">
            <a:off x="8246992" y="4214284"/>
            <a:ext cx="47625" cy="3587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3BFDCF2-5D40-AF3A-EBF3-5865E0628FB4}"/>
              </a:ext>
            </a:extLst>
          </p:cNvPr>
          <p:cNvCxnSpPr>
            <a:cxnSpLocks/>
          </p:cNvCxnSpPr>
          <p:nvPr/>
        </p:nvCxnSpPr>
        <p:spPr>
          <a:xfrm flipV="1">
            <a:off x="8221592" y="4617508"/>
            <a:ext cx="22225" cy="7778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A3B366DE-3284-8F6D-5920-36A5492E1DA1}"/>
              </a:ext>
            </a:extLst>
          </p:cNvPr>
          <p:cNvSpPr txBox="1"/>
          <p:nvPr/>
        </p:nvSpPr>
        <p:spPr>
          <a:xfrm>
            <a:off x="8231117" y="5673160"/>
            <a:ext cx="1607140" cy="3077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ROC</a:t>
            </a:r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曲线</a:t>
            </a: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0C795CCC-156F-0661-9AD8-9D878CEC278C}"/>
              </a:ext>
            </a:extLst>
          </p:cNvPr>
          <p:cNvCxnSpPr>
            <a:cxnSpLocks/>
          </p:cNvCxnSpPr>
          <p:nvPr/>
        </p:nvCxnSpPr>
        <p:spPr>
          <a:xfrm flipV="1">
            <a:off x="5319293" y="3918046"/>
            <a:ext cx="0" cy="15002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9F7592AF-B784-E8C4-AECC-C469D42C6C61}"/>
              </a:ext>
            </a:extLst>
          </p:cNvPr>
          <p:cNvCxnSpPr/>
          <p:nvPr/>
        </p:nvCxnSpPr>
        <p:spPr>
          <a:xfrm>
            <a:off x="8215247" y="5418313"/>
            <a:ext cx="20000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C4534762-41CA-C0E1-A3A3-8E73D64C39BC}"/>
              </a:ext>
            </a:extLst>
          </p:cNvPr>
          <p:cNvCxnSpPr>
            <a:cxnSpLocks/>
          </p:cNvCxnSpPr>
          <p:nvPr/>
        </p:nvCxnSpPr>
        <p:spPr>
          <a:xfrm flipV="1">
            <a:off x="8215247" y="3918046"/>
            <a:ext cx="0" cy="15002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椭圆 65">
            <a:extLst>
              <a:ext uri="{FF2B5EF4-FFF2-40B4-BE49-F238E27FC236}">
                <a16:creationId xmlns:a16="http://schemas.microsoft.com/office/drawing/2014/main" id="{0B54DDED-C9E2-CCD6-412C-F80FCD4D29A9}"/>
              </a:ext>
            </a:extLst>
          </p:cNvPr>
          <p:cNvSpPr/>
          <p:nvPr/>
        </p:nvSpPr>
        <p:spPr>
          <a:xfrm>
            <a:off x="6806143" y="4078552"/>
            <a:ext cx="45719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7CE4198E-B7A7-2B94-2BFF-F3D83A0AF323}"/>
              </a:ext>
            </a:extLst>
          </p:cNvPr>
          <p:cNvSpPr/>
          <p:nvPr/>
        </p:nvSpPr>
        <p:spPr>
          <a:xfrm>
            <a:off x="6186308" y="4169961"/>
            <a:ext cx="45719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7E7E0CD5-7B51-2481-9AB0-2C0593EBC053}"/>
              </a:ext>
            </a:extLst>
          </p:cNvPr>
          <p:cNvSpPr/>
          <p:nvPr/>
        </p:nvSpPr>
        <p:spPr>
          <a:xfrm>
            <a:off x="6414274" y="4103462"/>
            <a:ext cx="45719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167A6916-E96A-A9D9-5E57-CCE033D920E3}"/>
              </a:ext>
            </a:extLst>
          </p:cNvPr>
          <p:cNvSpPr/>
          <p:nvPr/>
        </p:nvSpPr>
        <p:spPr>
          <a:xfrm>
            <a:off x="6188687" y="5299479"/>
            <a:ext cx="45719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EECB74E7-CA3A-7FD3-678C-024312095DC0}"/>
              </a:ext>
            </a:extLst>
          </p:cNvPr>
          <p:cNvSpPr/>
          <p:nvPr/>
        </p:nvSpPr>
        <p:spPr>
          <a:xfrm>
            <a:off x="6001121" y="4573547"/>
            <a:ext cx="45719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DA0E2A19-B28B-9C32-453D-5B4DA4188762}"/>
              </a:ext>
            </a:extLst>
          </p:cNvPr>
          <p:cNvSpPr/>
          <p:nvPr/>
        </p:nvSpPr>
        <p:spPr>
          <a:xfrm>
            <a:off x="6001121" y="5350537"/>
            <a:ext cx="45719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360143A-92CB-4B55-74BC-B30AC477DBFA}"/>
              </a:ext>
            </a:extLst>
          </p:cNvPr>
          <p:cNvSpPr/>
          <p:nvPr/>
        </p:nvSpPr>
        <p:spPr>
          <a:xfrm>
            <a:off x="6415969" y="4971045"/>
            <a:ext cx="45719" cy="4571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710CA606-84EA-8DD2-E89A-C5321C7ECC56}"/>
              </a:ext>
            </a:extLst>
          </p:cNvPr>
          <p:cNvSpPr/>
          <p:nvPr/>
        </p:nvSpPr>
        <p:spPr>
          <a:xfrm>
            <a:off x="8668504" y="683361"/>
            <a:ext cx="3175244" cy="467670"/>
          </a:xfrm>
          <a:prstGeom prst="wedgeRoundRectCallout">
            <a:avLst>
              <a:gd name="adj1" fmla="val -42398"/>
              <a:gd name="adj2" fmla="val 124546"/>
              <a:gd name="adj3" fmla="val 16667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好的分类模型能“明辨是非”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35ECA8B-E561-AC1F-F8ED-D51B7D1A2DF8}"/>
              </a:ext>
            </a:extLst>
          </p:cNvPr>
          <p:cNvCxnSpPr>
            <a:cxnSpLocks/>
          </p:cNvCxnSpPr>
          <p:nvPr/>
        </p:nvCxnSpPr>
        <p:spPr>
          <a:xfrm>
            <a:off x="5324616" y="3346718"/>
            <a:ext cx="200003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AAC0A0D-B2F1-D5DE-94EF-9D0EFCA707C9}"/>
              </a:ext>
            </a:extLst>
          </p:cNvPr>
          <p:cNvCxnSpPr>
            <a:cxnSpLocks/>
          </p:cNvCxnSpPr>
          <p:nvPr/>
        </p:nvCxnSpPr>
        <p:spPr>
          <a:xfrm flipV="1">
            <a:off x="5332556" y="2175442"/>
            <a:ext cx="0" cy="1184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2CCB04D7-8454-AC05-609C-351E7B7EA011}"/>
              </a:ext>
            </a:extLst>
          </p:cNvPr>
          <p:cNvSpPr/>
          <p:nvPr/>
        </p:nvSpPr>
        <p:spPr>
          <a:xfrm>
            <a:off x="235053" y="5814561"/>
            <a:ext cx="4046300" cy="382800"/>
          </a:xfrm>
          <a:prstGeom prst="wedgeRoundRectCallout">
            <a:avLst>
              <a:gd name="adj1" fmla="val -4967"/>
              <a:gd name="adj2" fmla="val -119761"/>
              <a:gd name="adj3" fmla="val 16667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模型对样本打分，并按分数高低判断类别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8010E0D1-3924-4A99-888D-B6D8C09FC83B}"/>
              </a:ext>
            </a:extLst>
          </p:cNvPr>
          <p:cNvSpPr/>
          <p:nvPr/>
        </p:nvSpPr>
        <p:spPr>
          <a:xfrm>
            <a:off x="4747043" y="877063"/>
            <a:ext cx="2888214" cy="467670"/>
          </a:xfrm>
          <a:prstGeom prst="wedgeRoundRectCallout">
            <a:avLst>
              <a:gd name="adj1" fmla="val -7572"/>
              <a:gd name="adj2" fmla="val 101735"/>
              <a:gd name="adj3" fmla="val 16667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正负样本可能会有重叠混淆</a:t>
            </a:r>
          </a:p>
        </p:txBody>
      </p:sp>
    </p:spTree>
    <p:extLst>
      <p:ext uri="{BB962C8B-B14F-4D97-AF65-F5344CB8AC3E}">
        <p14:creationId xmlns:p14="http://schemas.microsoft.com/office/powerpoint/2010/main" val="2802057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9FA8E4-8E3F-8623-3F08-958170D68C7D}"/>
              </a:ext>
            </a:extLst>
          </p:cNvPr>
          <p:cNvSpPr txBox="1"/>
          <p:nvPr/>
        </p:nvSpPr>
        <p:spPr>
          <a:xfrm>
            <a:off x="700742" y="5780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E3CBDC-BB58-A537-2EC9-E4C1075DC425}"/>
              </a:ext>
            </a:extLst>
          </p:cNvPr>
          <p:cNvSpPr txBox="1"/>
          <p:nvPr/>
        </p:nvSpPr>
        <p:spPr>
          <a:xfrm>
            <a:off x="1602184" y="20423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1.1 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背景介绍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AC21F0-FC8A-9CF0-4557-B0A68302BE28}"/>
              </a:ext>
            </a:extLst>
          </p:cNvPr>
          <p:cNvSpPr txBox="1"/>
          <p:nvPr/>
        </p:nvSpPr>
        <p:spPr>
          <a:xfrm>
            <a:off x="1298724" y="1509259"/>
            <a:ext cx="3283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人工智能和机器学习介绍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46D3F2-077E-76D3-F745-E2D6D078ADCF}"/>
              </a:ext>
            </a:extLst>
          </p:cNvPr>
          <p:cNvSpPr txBox="1"/>
          <p:nvPr/>
        </p:nvSpPr>
        <p:spPr>
          <a:xfrm>
            <a:off x="1298724" y="4240215"/>
            <a:ext cx="3510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大语言模型和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C618F6E-AFC8-537E-0B2C-725DAEF0713C}"/>
              </a:ext>
            </a:extLst>
          </p:cNvPr>
          <p:cNvSpPr txBox="1"/>
          <p:nvPr/>
        </p:nvSpPr>
        <p:spPr>
          <a:xfrm>
            <a:off x="1602184" y="254468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1.2 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技术路线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E8527B-4206-9FB0-4377-4A47F8B2DAA7}"/>
              </a:ext>
            </a:extLst>
          </p:cNvPr>
          <p:cNvSpPr txBox="1"/>
          <p:nvPr/>
        </p:nvSpPr>
        <p:spPr>
          <a:xfrm>
            <a:off x="1602184" y="304701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1.3 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注意事项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447C87-2C9A-87EC-DB43-5200E2D4C96D}"/>
              </a:ext>
            </a:extLst>
          </p:cNvPr>
          <p:cNvSpPr txBox="1"/>
          <p:nvPr/>
        </p:nvSpPr>
        <p:spPr>
          <a:xfrm>
            <a:off x="1602184" y="477331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 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背景介绍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D132EFB-46A1-5633-AD1E-AF29645FC339}"/>
              </a:ext>
            </a:extLst>
          </p:cNvPr>
          <p:cNvSpPr txBox="1"/>
          <p:nvPr/>
        </p:nvSpPr>
        <p:spPr>
          <a:xfrm>
            <a:off x="1602184" y="527564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如何使用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12FAB1F-58AE-73FC-C12C-917A12AD097E}"/>
              </a:ext>
            </a:extLst>
          </p:cNvPr>
          <p:cNvSpPr txBox="1"/>
          <p:nvPr/>
        </p:nvSpPr>
        <p:spPr>
          <a:xfrm>
            <a:off x="1602184" y="355251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1.4 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小结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E300D7-B518-C3E3-1808-FD0E3E074D07}"/>
              </a:ext>
            </a:extLst>
          </p:cNvPr>
          <p:cNvSpPr txBox="1"/>
          <p:nvPr/>
        </p:nvSpPr>
        <p:spPr>
          <a:xfrm>
            <a:off x="1602184" y="577796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632696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FDEE3-778C-2972-DA26-588A08795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3D926F4-B02B-A4E6-3BE8-D3F4359F95FF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模型学习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99109E2D-8A35-CD1F-663B-818C8EE50661}"/>
              </a:ext>
            </a:extLst>
          </p:cNvPr>
          <p:cNvSpPr txBox="1">
            <a:spLocks/>
          </p:cNvSpPr>
          <p:nvPr/>
        </p:nvSpPr>
        <p:spPr>
          <a:xfrm>
            <a:off x="804460" y="1321540"/>
            <a:ext cx="2736300" cy="4352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各模型分类效果对比：</a:t>
            </a:r>
          </a:p>
        </p:txBody>
      </p:sp>
      <p:pic>
        <p:nvPicPr>
          <p:cNvPr id="30" name="图片 29" descr="图片包含 日历&#10;&#10;描述已自动生成">
            <a:extLst>
              <a:ext uri="{FF2B5EF4-FFF2-40B4-BE49-F238E27FC236}">
                <a16:creationId xmlns:a16="http://schemas.microsoft.com/office/drawing/2014/main" id="{702930AF-74EC-2ECF-977C-6284213B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3514" r="36119"/>
          <a:stretch/>
        </p:blipFill>
        <p:spPr>
          <a:xfrm>
            <a:off x="222785" y="2397760"/>
            <a:ext cx="7491334" cy="3771633"/>
          </a:xfrm>
          <a:prstGeom prst="rect">
            <a:avLst/>
          </a:prstGeom>
        </p:spPr>
      </p:pic>
      <p:pic>
        <p:nvPicPr>
          <p:cNvPr id="31" name="图片 30" descr="图片包含 日历&#10;&#10;描述已自动生成">
            <a:extLst>
              <a:ext uri="{FF2B5EF4-FFF2-40B4-BE49-F238E27FC236}">
                <a16:creationId xmlns:a16="http://schemas.microsoft.com/office/drawing/2014/main" id="{7B5A3A44-7102-B2FF-B631-AEA868E1F7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72616" t="3384" r="18235"/>
          <a:stretch/>
        </p:blipFill>
        <p:spPr>
          <a:xfrm>
            <a:off x="7688097" y="2392680"/>
            <a:ext cx="1072919" cy="3776715"/>
          </a:xfrm>
          <a:prstGeom prst="rect">
            <a:avLst/>
          </a:prstGeom>
        </p:spPr>
      </p:pic>
      <p:pic>
        <p:nvPicPr>
          <p:cNvPr id="32" name="图片 31" descr="图片包含 日历&#10;&#10;描述已自动生成">
            <a:extLst>
              <a:ext uri="{FF2B5EF4-FFF2-40B4-BE49-F238E27FC236}">
                <a16:creationId xmlns:a16="http://schemas.microsoft.com/office/drawing/2014/main" id="{1F0DA0D3-EBD5-1E53-87A4-E9D9C2E3F6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63605" t="3337" r="27246"/>
          <a:stretch/>
        </p:blipFill>
        <p:spPr>
          <a:xfrm>
            <a:off x="8750234" y="2392679"/>
            <a:ext cx="1072917" cy="3778495"/>
          </a:xfrm>
          <a:prstGeom prst="rect">
            <a:avLst/>
          </a:prstGeom>
        </p:spPr>
      </p:pic>
      <p:pic>
        <p:nvPicPr>
          <p:cNvPr id="33" name="图片 32" descr="图片包含 日历&#10;&#10;描述已自动生成">
            <a:extLst>
              <a:ext uri="{FF2B5EF4-FFF2-40B4-BE49-F238E27FC236}">
                <a16:creationId xmlns:a16="http://schemas.microsoft.com/office/drawing/2014/main" id="{F28C9872-6CFB-7FD9-79E3-5EE723C50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81795" t="3383" r="285"/>
          <a:stretch/>
        </p:blipFill>
        <p:spPr>
          <a:xfrm>
            <a:off x="9822530" y="2392680"/>
            <a:ext cx="2101426" cy="3776713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784EA1D2-329E-824B-83EF-3A59A9089200}"/>
              </a:ext>
            </a:extLst>
          </p:cNvPr>
          <p:cNvSpPr txBox="1"/>
          <p:nvPr/>
        </p:nvSpPr>
        <p:spPr>
          <a:xfrm>
            <a:off x="1521668" y="1977079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近邻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CE2D405-CE43-2178-06E3-D196871C0BBC}"/>
              </a:ext>
            </a:extLst>
          </p:cNvPr>
          <p:cNvSpPr txBox="1"/>
          <p:nvPr/>
        </p:nvSpPr>
        <p:spPr>
          <a:xfrm>
            <a:off x="370840" y="197707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建模数据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5505C78-0F12-3157-2D05-C390BC497CFA}"/>
              </a:ext>
            </a:extLst>
          </p:cNvPr>
          <p:cNvSpPr txBox="1"/>
          <p:nvPr/>
        </p:nvSpPr>
        <p:spPr>
          <a:xfrm>
            <a:off x="2443267" y="1977079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线性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endParaRPr lang="zh-CN" altLang="en-US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FDB3A1E-7CDC-77F1-5F91-18BE02DB393D}"/>
              </a:ext>
            </a:extLst>
          </p:cNvPr>
          <p:cNvSpPr txBox="1"/>
          <p:nvPr/>
        </p:nvSpPr>
        <p:spPr>
          <a:xfrm>
            <a:off x="3412049" y="1977079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非线性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endParaRPr lang="zh-CN" altLang="en-US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5CB6C0B-F6EE-DF29-C560-3B034C1BDBE7}"/>
              </a:ext>
            </a:extLst>
          </p:cNvPr>
          <p:cNvSpPr txBox="1"/>
          <p:nvPr/>
        </p:nvSpPr>
        <p:spPr>
          <a:xfrm>
            <a:off x="4613493" y="197707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高斯过程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9746182-9026-6635-E769-39F6F7CF33D9}"/>
              </a:ext>
            </a:extLst>
          </p:cNvPr>
          <p:cNvSpPr txBox="1"/>
          <p:nvPr/>
        </p:nvSpPr>
        <p:spPr>
          <a:xfrm>
            <a:off x="5746708" y="197707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决策树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26728B2-4FA5-F314-B4A5-1AD34A4CC04F}"/>
              </a:ext>
            </a:extLst>
          </p:cNvPr>
          <p:cNvSpPr txBox="1"/>
          <p:nvPr/>
        </p:nvSpPr>
        <p:spPr>
          <a:xfrm>
            <a:off x="6700387" y="197707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随机森林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494B6FF-3C88-095A-A901-8B737AD10AF2}"/>
              </a:ext>
            </a:extLst>
          </p:cNvPr>
          <p:cNvSpPr txBox="1"/>
          <p:nvPr/>
        </p:nvSpPr>
        <p:spPr>
          <a:xfrm>
            <a:off x="7689759" y="197707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梯度提升树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6E877D3-DF3E-E2CC-DFF6-C7DA6E47E034}"/>
              </a:ext>
            </a:extLst>
          </p:cNvPr>
          <p:cNvSpPr txBox="1"/>
          <p:nvPr/>
        </p:nvSpPr>
        <p:spPr>
          <a:xfrm>
            <a:off x="8845913" y="197707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神经网络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35BBF3E-2B40-2294-713A-476797288186}"/>
              </a:ext>
            </a:extLst>
          </p:cNvPr>
          <p:cNvSpPr txBox="1"/>
          <p:nvPr/>
        </p:nvSpPr>
        <p:spPr>
          <a:xfrm>
            <a:off x="9790895" y="197707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朴素贝叶斯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3253EDA-7C96-DE0E-F17D-2FEA64C6F609}"/>
              </a:ext>
            </a:extLst>
          </p:cNvPr>
          <p:cNvSpPr txBox="1"/>
          <p:nvPr/>
        </p:nvSpPr>
        <p:spPr>
          <a:xfrm>
            <a:off x="10782102" y="197707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二次判别分析</a:t>
            </a:r>
          </a:p>
        </p:txBody>
      </p:sp>
    </p:spTree>
    <p:extLst>
      <p:ext uri="{BB962C8B-B14F-4D97-AF65-F5344CB8AC3E}">
        <p14:creationId xmlns:p14="http://schemas.microsoft.com/office/powerpoint/2010/main" val="1877725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E3794-D352-070F-D542-A78CBD3B1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EAB72853-A893-51EE-62BF-C16E3D05AB9E}"/>
              </a:ext>
            </a:extLst>
          </p:cNvPr>
          <p:cNvCxnSpPr>
            <a:cxnSpLocks/>
          </p:cNvCxnSpPr>
          <p:nvPr/>
        </p:nvCxnSpPr>
        <p:spPr>
          <a:xfrm>
            <a:off x="8254004" y="1822729"/>
            <a:ext cx="1931396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D6822D63-6A7C-B059-280B-BEB124D5D439}"/>
              </a:ext>
            </a:extLst>
          </p:cNvPr>
          <p:cNvCxnSpPr/>
          <p:nvPr/>
        </p:nvCxnSpPr>
        <p:spPr>
          <a:xfrm flipV="1">
            <a:off x="8253556" y="4019376"/>
            <a:ext cx="1865804" cy="1877501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50668E46-1761-211D-DE71-96BF24252D4B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模型学习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23B03E7E-5BBC-A66C-6CF9-9BF516ACD144}"/>
              </a:ext>
            </a:extLst>
          </p:cNvPr>
          <p:cNvSpPr txBox="1">
            <a:spLocks/>
          </p:cNvSpPr>
          <p:nvPr/>
        </p:nvSpPr>
        <p:spPr>
          <a:xfrm>
            <a:off x="804460" y="1321540"/>
            <a:ext cx="2402290" cy="4352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回归模型效果评价：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085D12E1-E77A-80C0-464E-C890259FC3C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46620" y="1977078"/>
              <a:ext cx="5435460" cy="369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5820">
                      <a:extLst>
                        <a:ext uri="{9D8B030D-6E8A-4147-A177-3AD203B41FA5}">
                          <a16:colId xmlns:a16="http://schemas.microsoft.com/office/drawing/2014/main" val="2603727466"/>
                        </a:ext>
                      </a:extLst>
                    </a:gridCol>
                    <a:gridCol w="3469640">
                      <a:extLst>
                        <a:ext uri="{9D8B030D-6E8A-4147-A177-3AD203B41FA5}">
                          <a16:colId xmlns:a16="http://schemas.microsoft.com/office/drawing/2014/main" val="1996178852"/>
                        </a:ext>
                      </a:extLst>
                    </a:gridCol>
                  </a:tblGrid>
                  <a:tr h="738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评价指标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计算公式</a:t>
                          </a:r>
                        </a:p>
                      </a:txBody>
                      <a:tcPr anchor="ctr">
                        <a:lnL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824109"/>
                      </a:ext>
                    </a:extLst>
                  </a:tr>
                  <a:tr h="738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dirty="0"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平均绝对误差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𝑀𝐴𝐸</m:t>
                                </m:r>
                                <m:r>
                                  <a:rPr lang="en-US" altLang="zh-CN" sz="12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zh-CN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sz="1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2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2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12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zh-CN" altLang="zh-CN" sz="12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12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CN" sz="12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zh-CN" altLang="zh-CN" sz="1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2233016"/>
                      </a:ext>
                    </a:extLst>
                  </a:tr>
                  <a:tr h="738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dirty="0"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均方误差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  <m:r>
                                  <a:rPr lang="en-US" altLang="zh-CN" sz="12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zh-CN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zh-CN" altLang="zh-CN" sz="1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zh-CN" altLang="zh-CN" sz="12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zh-CN" sz="12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2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2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2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zh-CN" sz="12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zh-CN" altLang="zh-CN" sz="12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zh-CN" sz="12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zh-CN" sz="12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sz="1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zh-CN" altLang="zh-CN" sz="1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2737913"/>
                      </a:ext>
                    </a:extLst>
                  </a:tr>
                  <a:tr h="738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dirty="0"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平均绝对百分比误差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𝑀𝐴𝑃𝐸</m:t>
                                </m:r>
                                <m:r>
                                  <a:rPr lang="en-US" altLang="zh-CN" sz="12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100%</m:t>
                                    </m:r>
                                  </m:num>
                                  <m:den>
                                    <m:r>
                                      <a:rPr lang="en-US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zh-CN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sz="1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zh-CN" altLang="zh-CN" sz="12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zh-CN" altLang="zh-CN" sz="12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2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2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2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zh-CN" sz="12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zh-CN" altLang="zh-CN" sz="12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zh-CN" sz="12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zh-CN" sz="12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zh-CN" altLang="zh-CN" sz="12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2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2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zh-CN" altLang="zh-CN" sz="1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42295386"/>
                      </a:ext>
                    </a:extLst>
                  </a:tr>
                  <a:tr h="738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dirty="0"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决定系数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altLang="zh-CN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=1−</m:t>
                                </m:r>
                                <m:f>
                                  <m:fPr>
                                    <m:ctrlPr>
                                      <a:rPr lang="zh-CN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zh-CN" altLang="zh-CN" sz="1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zh-CN" sz="1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zh-CN" sz="1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zh-CN" altLang="zh-CN" sz="12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zh-CN" altLang="zh-CN" sz="12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zh-CN" altLang="zh-CN" sz="12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12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12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CN" sz="12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zh-CN" sz="12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zh-CN" altLang="zh-CN" sz="12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zh-CN" sz="12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zh-CN" sz="12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zh-CN" sz="12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zh-CN" altLang="zh-CN" sz="1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zh-CN" sz="1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zh-CN" sz="1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zh-CN" altLang="zh-CN" sz="12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zh-CN" altLang="zh-CN" sz="12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zh-CN" altLang="zh-CN" sz="12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12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12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CN" sz="12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zh-CN" altLang="zh-CN" sz="12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altLang="zh-CN" sz="12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altLang="zh-CN" sz="12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𝑁</m:t>
                                                    </m:r>
                                                  </m:den>
                                                </m:f>
                                                <m:nary>
                                                  <m:naryPr>
                                                    <m:chr m:val="∑"/>
                                                    <m:limLoc m:val="undOvr"/>
                                                    <m:ctrlPr>
                                                      <a:rPr lang="zh-CN" altLang="zh-CN" sz="12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naryPr>
                                                  <m:sub>
                                                    <m:r>
                                                      <a:rPr lang="en-US" altLang="zh-CN" sz="12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𝑗</m:t>
                                                    </m:r>
                                                    <m:r>
                                                      <a:rPr lang="en-US" altLang="zh-CN" sz="12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=1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12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𝑁</m:t>
                                                    </m:r>
                                                  </m:sup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zh-CN" altLang="zh-CN" sz="12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acc>
                                                          <m:accPr>
                                                            <m:chr m:val="̂"/>
                                                            <m:ctrlPr>
                                                              <a:rPr lang="zh-CN" altLang="zh-CN" sz="12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</m:ctrlPr>
                                                          </m:accPr>
                                                          <m:e>
                                                            <m:r>
                                                              <a:rPr lang="en-US" altLang="zh-CN" sz="12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</m:acc>
                                                      </m:e>
                                                      <m:sub>
                                                        <m:r>
                                                          <a:rPr lang="en-US" altLang="zh-CN" sz="12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𝑗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nary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zh-CN" sz="12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den>
                                </m:f>
                              </m:oMath>
                            </m:oMathPara>
                          </a14:m>
                          <a:endParaRPr lang="zh-CN" altLang="zh-CN" sz="1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14898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085D12E1-E77A-80C0-464E-C890259FC3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13533"/>
                  </p:ext>
                </p:extLst>
              </p:nvPr>
            </p:nvGraphicFramePr>
            <p:xfrm>
              <a:off x="1046620" y="1977078"/>
              <a:ext cx="5435460" cy="369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5820">
                      <a:extLst>
                        <a:ext uri="{9D8B030D-6E8A-4147-A177-3AD203B41FA5}">
                          <a16:colId xmlns:a16="http://schemas.microsoft.com/office/drawing/2014/main" val="2603727466"/>
                        </a:ext>
                      </a:extLst>
                    </a:gridCol>
                    <a:gridCol w="3469640">
                      <a:extLst>
                        <a:ext uri="{9D8B030D-6E8A-4147-A177-3AD203B41FA5}">
                          <a16:colId xmlns:a16="http://schemas.microsoft.com/office/drawing/2014/main" val="1996178852"/>
                        </a:ext>
                      </a:extLst>
                    </a:gridCol>
                  </a:tblGrid>
                  <a:tr h="738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评价指标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计算公式</a:t>
                          </a:r>
                        </a:p>
                      </a:txBody>
                      <a:tcPr anchor="ctr">
                        <a:lnL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333B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824109"/>
                      </a:ext>
                    </a:extLst>
                  </a:tr>
                  <a:tr h="738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dirty="0"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平均绝对误差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6842" t="-101653" r="-526" b="-3487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233016"/>
                      </a:ext>
                    </a:extLst>
                  </a:tr>
                  <a:tr h="738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dirty="0"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均方误差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6842" t="-200000" r="-526" b="-2459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737913"/>
                      </a:ext>
                    </a:extLst>
                  </a:tr>
                  <a:tr h="738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dirty="0"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平均绝对百分比误差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6842" t="-302479" r="-526" b="-1479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2295386"/>
                      </a:ext>
                    </a:extLst>
                  </a:tr>
                  <a:tr h="738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dirty="0">
                              <a:latin typeface="楷体" panose="02010609060101010101" pitchFamily="49" charset="-122"/>
                              <a:ea typeface="楷体" panose="02010609060101010101" pitchFamily="49" charset="-122"/>
                            </a:rPr>
                            <a:t>决定系数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6842" t="-402479" r="-526" b="-479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48985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DA74438-44D3-AA4E-8FA8-94FFC324C86C}"/>
              </a:ext>
            </a:extLst>
          </p:cNvPr>
          <p:cNvCxnSpPr>
            <a:cxnSpLocks/>
          </p:cNvCxnSpPr>
          <p:nvPr/>
        </p:nvCxnSpPr>
        <p:spPr>
          <a:xfrm>
            <a:off x="8245615" y="5896878"/>
            <a:ext cx="2016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5D15171-D4BB-0189-413F-9134BACBD50D}"/>
              </a:ext>
            </a:extLst>
          </p:cNvPr>
          <p:cNvCxnSpPr>
            <a:cxnSpLocks/>
          </p:cNvCxnSpPr>
          <p:nvPr/>
        </p:nvCxnSpPr>
        <p:spPr>
          <a:xfrm flipV="1">
            <a:off x="8253556" y="3880878"/>
            <a:ext cx="0" cy="20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D4104FED-6BCF-3966-5770-9F3382ACB6FA}"/>
              </a:ext>
            </a:extLst>
          </p:cNvPr>
          <p:cNvSpPr txBox="1"/>
          <p:nvPr/>
        </p:nvSpPr>
        <p:spPr>
          <a:xfrm>
            <a:off x="10261615" y="575837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目标值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28B018F-0AEB-514C-3222-0E239DCCE4DD}"/>
              </a:ext>
            </a:extLst>
          </p:cNvPr>
          <p:cNvSpPr txBox="1"/>
          <p:nvPr/>
        </p:nvSpPr>
        <p:spPr>
          <a:xfrm>
            <a:off x="7599284" y="374237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预测值</a:t>
            </a: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0975D50A-280C-ABAA-04BA-56DF9CAFF35C}"/>
              </a:ext>
            </a:extLst>
          </p:cNvPr>
          <p:cNvSpPr/>
          <p:nvPr/>
        </p:nvSpPr>
        <p:spPr>
          <a:xfrm>
            <a:off x="9026438" y="5064760"/>
            <a:ext cx="71120" cy="71120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2F305324-173C-F9B7-8B21-431FA5EDBB81}"/>
              </a:ext>
            </a:extLst>
          </p:cNvPr>
          <p:cNvSpPr/>
          <p:nvPr/>
        </p:nvSpPr>
        <p:spPr>
          <a:xfrm>
            <a:off x="9514840" y="4565096"/>
            <a:ext cx="71120" cy="71120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EF2E98BA-0FD7-DD63-0CCE-F0D7D7918151}"/>
              </a:ext>
            </a:extLst>
          </p:cNvPr>
          <p:cNvSpPr/>
          <p:nvPr/>
        </p:nvSpPr>
        <p:spPr>
          <a:xfrm>
            <a:off x="8411052" y="5687258"/>
            <a:ext cx="71120" cy="71120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ADD15C3F-FD75-170E-7016-82546B8F8B47}"/>
              </a:ext>
            </a:extLst>
          </p:cNvPr>
          <p:cNvSpPr/>
          <p:nvPr/>
        </p:nvSpPr>
        <p:spPr>
          <a:xfrm>
            <a:off x="9418320" y="4714240"/>
            <a:ext cx="71120" cy="71120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6BE4EECB-7E6D-58D5-F3F8-38216E0BAFDC}"/>
              </a:ext>
            </a:extLst>
          </p:cNvPr>
          <p:cNvSpPr/>
          <p:nvPr/>
        </p:nvSpPr>
        <p:spPr>
          <a:xfrm>
            <a:off x="9646920" y="4409487"/>
            <a:ext cx="71120" cy="71120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14325274-8E03-0A9A-180F-AB622AACE6DF}"/>
              </a:ext>
            </a:extLst>
          </p:cNvPr>
          <p:cNvSpPr/>
          <p:nvPr/>
        </p:nvSpPr>
        <p:spPr>
          <a:xfrm>
            <a:off x="9880600" y="4221480"/>
            <a:ext cx="71120" cy="71120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02E78ED8-8E57-3DBE-5208-79147A0465DD}"/>
              </a:ext>
            </a:extLst>
          </p:cNvPr>
          <p:cNvSpPr/>
          <p:nvPr/>
        </p:nvSpPr>
        <p:spPr>
          <a:xfrm>
            <a:off x="9138920" y="4927647"/>
            <a:ext cx="71120" cy="71120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1003D5A6-9379-77D2-3C2F-4926A5B95A21}"/>
              </a:ext>
            </a:extLst>
          </p:cNvPr>
          <p:cNvSpPr/>
          <p:nvPr/>
        </p:nvSpPr>
        <p:spPr>
          <a:xfrm>
            <a:off x="8881658" y="5171440"/>
            <a:ext cx="71120" cy="71120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5A0272F1-2A75-9854-1B97-7523D1BC4344}"/>
              </a:ext>
            </a:extLst>
          </p:cNvPr>
          <p:cNvSpPr/>
          <p:nvPr/>
        </p:nvSpPr>
        <p:spPr>
          <a:xfrm>
            <a:off x="8729258" y="5359400"/>
            <a:ext cx="71120" cy="71120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7A534E74-270F-1EC2-ADD9-EE4D9F353D66}"/>
              </a:ext>
            </a:extLst>
          </p:cNvPr>
          <p:cNvSpPr/>
          <p:nvPr/>
        </p:nvSpPr>
        <p:spPr>
          <a:xfrm>
            <a:off x="9883140" y="4458378"/>
            <a:ext cx="71120" cy="71120"/>
          </a:xfrm>
          <a:prstGeom prst="ellipse">
            <a:avLst/>
          </a:prstGeom>
          <a:solidFill>
            <a:schemeClr val="accent2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17B701A3-CDA7-BD50-B8FE-FF2DE4727A5E}"/>
              </a:ext>
            </a:extLst>
          </p:cNvPr>
          <p:cNvSpPr/>
          <p:nvPr/>
        </p:nvSpPr>
        <p:spPr>
          <a:xfrm>
            <a:off x="9418320" y="5056862"/>
            <a:ext cx="71120" cy="71120"/>
          </a:xfrm>
          <a:prstGeom prst="ellipse">
            <a:avLst/>
          </a:prstGeom>
          <a:solidFill>
            <a:schemeClr val="accent2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FBF37424-8EAA-B5A2-FBF2-8C0533B79812}"/>
              </a:ext>
            </a:extLst>
          </p:cNvPr>
          <p:cNvSpPr/>
          <p:nvPr/>
        </p:nvSpPr>
        <p:spPr>
          <a:xfrm>
            <a:off x="9138920" y="4519399"/>
            <a:ext cx="71120" cy="71120"/>
          </a:xfrm>
          <a:prstGeom prst="ellipse">
            <a:avLst/>
          </a:prstGeom>
          <a:solidFill>
            <a:schemeClr val="accent2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EB051536-9C8A-F605-D192-BCF4A934FD19}"/>
              </a:ext>
            </a:extLst>
          </p:cNvPr>
          <p:cNvSpPr/>
          <p:nvPr/>
        </p:nvSpPr>
        <p:spPr>
          <a:xfrm>
            <a:off x="9026311" y="4963207"/>
            <a:ext cx="71120" cy="71120"/>
          </a:xfrm>
          <a:prstGeom prst="ellipse">
            <a:avLst/>
          </a:prstGeom>
          <a:solidFill>
            <a:schemeClr val="accent2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D33D674F-926E-FFE1-6E47-843C5D00FF47}"/>
              </a:ext>
            </a:extLst>
          </p:cNvPr>
          <p:cNvSpPr/>
          <p:nvPr/>
        </p:nvSpPr>
        <p:spPr>
          <a:xfrm>
            <a:off x="8723099" y="4942286"/>
            <a:ext cx="71120" cy="71120"/>
          </a:xfrm>
          <a:prstGeom prst="ellipse">
            <a:avLst/>
          </a:prstGeom>
          <a:solidFill>
            <a:schemeClr val="accent2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C4198E51-3906-1D42-1DBB-E7622DE5EF67}"/>
              </a:ext>
            </a:extLst>
          </p:cNvPr>
          <p:cNvSpPr/>
          <p:nvPr/>
        </p:nvSpPr>
        <p:spPr>
          <a:xfrm>
            <a:off x="9650512" y="4670306"/>
            <a:ext cx="71120" cy="71120"/>
          </a:xfrm>
          <a:prstGeom prst="ellipse">
            <a:avLst/>
          </a:prstGeom>
          <a:solidFill>
            <a:schemeClr val="accent2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5A354612-34C0-E821-BFFC-CFEF0BEBB0F7}"/>
              </a:ext>
            </a:extLst>
          </p:cNvPr>
          <p:cNvSpPr/>
          <p:nvPr/>
        </p:nvSpPr>
        <p:spPr>
          <a:xfrm>
            <a:off x="9504665" y="4389166"/>
            <a:ext cx="71120" cy="71120"/>
          </a:xfrm>
          <a:prstGeom prst="ellipse">
            <a:avLst/>
          </a:prstGeom>
          <a:solidFill>
            <a:schemeClr val="accent2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D293E588-2D87-7160-A135-1553A2C6955A}"/>
              </a:ext>
            </a:extLst>
          </p:cNvPr>
          <p:cNvSpPr/>
          <p:nvPr/>
        </p:nvSpPr>
        <p:spPr>
          <a:xfrm>
            <a:off x="8405466" y="5513199"/>
            <a:ext cx="71120" cy="71120"/>
          </a:xfrm>
          <a:prstGeom prst="ellipse">
            <a:avLst/>
          </a:prstGeom>
          <a:solidFill>
            <a:schemeClr val="accent2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D501941E-DF00-1941-308E-1E2BE0D6DA70}"/>
              </a:ext>
            </a:extLst>
          </p:cNvPr>
          <p:cNvSpPr/>
          <p:nvPr/>
        </p:nvSpPr>
        <p:spPr>
          <a:xfrm>
            <a:off x="8874545" y="5414825"/>
            <a:ext cx="71120" cy="71120"/>
          </a:xfrm>
          <a:prstGeom prst="ellipse">
            <a:avLst/>
          </a:prstGeom>
          <a:solidFill>
            <a:schemeClr val="accent2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EE3CA0C5-EE70-DCC9-6B8C-D8BC2D12F6FC}"/>
              </a:ext>
            </a:extLst>
          </p:cNvPr>
          <p:cNvSpPr txBox="1"/>
          <p:nvPr/>
        </p:nvSpPr>
        <p:spPr>
          <a:xfrm>
            <a:off x="8627665" y="3523807"/>
            <a:ext cx="172354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200" b="1" dirty="0">
                <a:solidFill>
                  <a:srgbClr val="3333B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效果好：集中在对角线</a:t>
            </a:r>
          </a:p>
        </p:txBody>
      </p: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F897B014-3872-8CB7-0ACB-04EC5BF20B84}"/>
              </a:ext>
            </a:extLst>
          </p:cNvPr>
          <p:cNvCxnSpPr>
            <a:cxnSpLocks/>
            <a:stCxn id="115" idx="1"/>
            <a:endCxn id="129" idx="2"/>
          </p:cNvCxnSpPr>
          <p:nvPr/>
        </p:nvCxnSpPr>
        <p:spPr>
          <a:xfrm flipH="1" flipV="1">
            <a:off x="9489440" y="3800806"/>
            <a:ext cx="401575" cy="43108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文本框 132">
            <a:extLst>
              <a:ext uri="{FF2B5EF4-FFF2-40B4-BE49-F238E27FC236}">
                <a16:creationId xmlns:a16="http://schemas.microsoft.com/office/drawing/2014/main" id="{79F410AC-2FF0-8E6A-5C5E-A3EA14BB5B46}"/>
              </a:ext>
            </a:extLst>
          </p:cNvPr>
          <p:cNvSpPr txBox="1"/>
          <p:nvPr/>
        </p:nvSpPr>
        <p:spPr>
          <a:xfrm>
            <a:off x="10355233" y="4736407"/>
            <a:ext cx="1107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200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效果差：分散</a:t>
            </a:r>
          </a:p>
        </p:txBody>
      </p: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BE8CDD86-C06C-4B96-23C4-5C4E7E45D40D}"/>
              </a:ext>
            </a:extLst>
          </p:cNvPr>
          <p:cNvCxnSpPr>
            <a:cxnSpLocks/>
            <a:stCxn id="119" idx="5"/>
            <a:endCxn id="133" idx="1"/>
          </p:cNvCxnSpPr>
          <p:nvPr/>
        </p:nvCxnSpPr>
        <p:spPr>
          <a:xfrm>
            <a:off x="9943845" y="4519083"/>
            <a:ext cx="411388" cy="35582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1CA334F8-33B3-F999-2EC4-D8383AF9E6CF}"/>
              </a:ext>
            </a:extLst>
          </p:cNvPr>
          <p:cNvCxnSpPr>
            <a:cxnSpLocks/>
          </p:cNvCxnSpPr>
          <p:nvPr/>
        </p:nvCxnSpPr>
        <p:spPr>
          <a:xfrm>
            <a:off x="8253556" y="2737118"/>
            <a:ext cx="2016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01C3D08F-7BE0-47A0-B177-6989CC32DB86}"/>
              </a:ext>
            </a:extLst>
          </p:cNvPr>
          <p:cNvCxnSpPr>
            <a:cxnSpLocks/>
          </p:cNvCxnSpPr>
          <p:nvPr/>
        </p:nvCxnSpPr>
        <p:spPr>
          <a:xfrm flipV="1">
            <a:off x="8261497" y="721118"/>
            <a:ext cx="0" cy="201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本框 143">
            <a:extLst>
              <a:ext uri="{FF2B5EF4-FFF2-40B4-BE49-F238E27FC236}">
                <a16:creationId xmlns:a16="http://schemas.microsoft.com/office/drawing/2014/main" id="{52B7C5DD-6ACC-1377-815D-31B4AE96C231}"/>
              </a:ext>
            </a:extLst>
          </p:cNvPr>
          <p:cNvSpPr txBox="1"/>
          <p:nvPr/>
        </p:nvSpPr>
        <p:spPr>
          <a:xfrm>
            <a:off x="10261614" y="259732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目标值</a:t>
            </a: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3A1C0F1E-5CFE-25C3-1A11-BA765FE8AA20}"/>
              </a:ext>
            </a:extLst>
          </p:cNvPr>
          <p:cNvSpPr txBox="1"/>
          <p:nvPr/>
        </p:nvSpPr>
        <p:spPr>
          <a:xfrm>
            <a:off x="7717606" y="56268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残差</a:t>
            </a:r>
          </a:p>
        </p:txBody>
      </p:sp>
      <p:sp>
        <p:nvSpPr>
          <p:cNvPr id="150" name="椭圆 149">
            <a:extLst>
              <a:ext uri="{FF2B5EF4-FFF2-40B4-BE49-F238E27FC236}">
                <a16:creationId xmlns:a16="http://schemas.microsoft.com/office/drawing/2014/main" id="{B3F2EFF0-CEC5-8FE6-0C7F-FFCCC68CA23A}"/>
              </a:ext>
            </a:extLst>
          </p:cNvPr>
          <p:cNvSpPr/>
          <p:nvPr/>
        </p:nvSpPr>
        <p:spPr>
          <a:xfrm>
            <a:off x="8419399" y="1879310"/>
            <a:ext cx="71120" cy="71120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>
            <a:extLst>
              <a:ext uri="{FF2B5EF4-FFF2-40B4-BE49-F238E27FC236}">
                <a16:creationId xmlns:a16="http://schemas.microsoft.com/office/drawing/2014/main" id="{36D0A0DD-975A-CA37-6FD5-FCD41E44B01D}"/>
              </a:ext>
            </a:extLst>
          </p:cNvPr>
          <p:cNvSpPr/>
          <p:nvPr/>
        </p:nvSpPr>
        <p:spPr>
          <a:xfrm>
            <a:off x="8685640" y="1746486"/>
            <a:ext cx="71120" cy="71120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>
            <a:extLst>
              <a:ext uri="{FF2B5EF4-FFF2-40B4-BE49-F238E27FC236}">
                <a16:creationId xmlns:a16="http://schemas.microsoft.com/office/drawing/2014/main" id="{2B1F5B3E-193C-403A-60E7-19567346A725}"/>
              </a:ext>
            </a:extLst>
          </p:cNvPr>
          <p:cNvSpPr/>
          <p:nvPr/>
        </p:nvSpPr>
        <p:spPr>
          <a:xfrm>
            <a:off x="8951881" y="1743534"/>
            <a:ext cx="71120" cy="71120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E2DD06C8-A762-8EE7-DF46-F5D96025177C}"/>
              </a:ext>
            </a:extLst>
          </p:cNvPr>
          <p:cNvSpPr/>
          <p:nvPr/>
        </p:nvSpPr>
        <p:spPr>
          <a:xfrm>
            <a:off x="9218122" y="1791148"/>
            <a:ext cx="71120" cy="71120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BFE50DD1-9ADD-CEDF-712C-4780818D5C8D}"/>
              </a:ext>
            </a:extLst>
          </p:cNvPr>
          <p:cNvSpPr/>
          <p:nvPr/>
        </p:nvSpPr>
        <p:spPr>
          <a:xfrm>
            <a:off x="9484363" y="1756834"/>
            <a:ext cx="71120" cy="71120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DA916291-DFB0-F1C4-9272-79BB1BFC1A4E}"/>
              </a:ext>
            </a:extLst>
          </p:cNvPr>
          <p:cNvSpPr/>
          <p:nvPr/>
        </p:nvSpPr>
        <p:spPr>
          <a:xfrm>
            <a:off x="9750604" y="1849013"/>
            <a:ext cx="71120" cy="71120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椭圆 155">
            <a:extLst>
              <a:ext uri="{FF2B5EF4-FFF2-40B4-BE49-F238E27FC236}">
                <a16:creationId xmlns:a16="http://schemas.microsoft.com/office/drawing/2014/main" id="{A6F801CC-E40E-F057-DA41-89D677895F7A}"/>
              </a:ext>
            </a:extLst>
          </p:cNvPr>
          <p:cNvSpPr/>
          <p:nvPr/>
        </p:nvSpPr>
        <p:spPr>
          <a:xfrm>
            <a:off x="10016843" y="1723023"/>
            <a:ext cx="71120" cy="71120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4EECF7F4-B7A6-3B78-F14F-0C5FA2AB37E2}"/>
              </a:ext>
            </a:extLst>
          </p:cNvPr>
          <p:cNvSpPr txBox="1"/>
          <p:nvPr/>
        </p:nvSpPr>
        <p:spPr>
          <a:xfrm>
            <a:off x="9619113" y="2066775"/>
            <a:ext cx="203132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200" b="1" dirty="0">
                <a:solidFill>
                  <a:srgbClr val="3333B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效果好：残差方差小、随机</a:t>
            </a:r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B803224E-1B35-B2B1-E202-86D50C3CC72B}"/>
              </a:ext>
            </a:extLst>
          </p:cNvPr>
          <p:cNvSpPr/>
          <p:nvPr/>
        </p:nvSpPr>
        <p:spPr>
          <a:xfrm>
            <a:off x="8419399" y="2193013"/>
            <a:ext cx="71120" cy="71120"/>
          </a:xfrm>
          <a:prstGeom prst="ellipse">
            <a:avLst/>
          </a:prstGeom>
          <a:solidFill>
            <a:schemeClr val="accent2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>
            <a:extLst>
              <a:ext uri="{FF2B5EF4-FFF2-40B4-BE49-F238E27FC236}">
                <a16:creationId xmlns:a16="http://schemas.microsoft.com/office/drawing/2014/main" id="{F4C1A638-36AA-4CD3-A9B5-62FA5437D929}"/>
              </a:ext>
            </a:extLst>
          </p:cNvPr>
          <p:cNvSpPr/>
          <p:nvPr/>
        </p:nvSpPr>
        <p:spPr>
          <a:xfrm>
            <a:off x="8685640" y="1999470"/>
            <a:ext cx="71120" cy="71120"/>
          </a:xfrm>
          <a:prstGeom prst="ellipse">
            <a:avLst/>
          </a:prstGeom>
          <a:solidFill>
            <a:schemeClr val="accent2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03E49E21-1723-BA77-104E-9F77F19CB14E}"/>
              </a:ext>
            </a:extLst>
          </p:cNvPr>
          <p:cNvSpPr/>
          <p:nvPr/>
        </p:nvSpPr>
        <p:spPr>
          <a:xfrm>
            <a:off x="8951881" y="1843240"/>
            <a:ext cx="71120" cy="71120"/>
          </a:xfrm>
          <a:prstGeom prst="ellipse">
            <a:avLst/>
          </a:prstGeom>
          <a:solidFill>
            <a:schemeClr val="accent2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6289C22C-9131-6738-9E15-2DFD6B4404EF}"/>
              </a:ext>
            </a:extLst>
          </p:cNvPr>
          <p:cNvSpPr/>
          <p:nvPr/>
        </p:nvSpPr>
        <p:spPr>
          <a:xfrm>
            <a:off x="9218055" y="1610429"/>
            <a:ext cx="71120" cy="71120"/>
          </a:xfrm>
          <a:prstGeom prst="ellipse">
            <a:avLst/>
          </a:prstGeom>
          <a:solidFill>
            <a:schemeClr val="accent2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1EF4C0B1-323D-1D4E-12D3-B5F61BE3F58F}"/>
              </a:ext>
            </a:extLst>
          </p:cNvPr>
          <p:cNvSpPr/>
          <p:nvPr/>
        </p:nvSpPr>
        <p:spPr>
          <a:xfrm>
            <a:off x="9479280" y="1415613"/>
            <a:ext cx="71120" cy="71120"/>
          </a:xfrm>
          <a:prstGeom prst="ellipse">
            <a:avLst/>
          </a:prstGeom>
          <a:solidFill>
            <a:schemeClr val="accent2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7D7120DC-EA3A-75D5-038E-EB2C00D377AC}"/>
              </a:ext>
            </a:extLst>
          </p:cNvPr>
          <p:cNvSpPr/>
          <p:nvPr/>
        </p:nvSpPr>
        <p:spPr>
          <a:xfrm>
            <a:off x="9750604" y="1263708"/>
            <a:ext cx="71120" cy="71120"/>
          </a:xfrm>
          <a:prstGeom prst="ellipse">
            <a:avLst/>
          </a:prstGeom>
          <a:solidFill>
            <a:schemeClr val="accent2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>
            <a:extLst>
              <a:ext uri="{FF2B5EF4-FFF2-40B4-BE49-F238E27FC236}">
                <a16:creationId xmlns:a16="http://schemas.microsoft.com/office/drawing/2014/main" id="{07CA6CC1-43B6-277B-0879-3B76B8F3D97B}"/>
              </a:ext>
            </a:extLst>
          </p:cNvPr>
          <p:cNvSpPr/>
          <p:nvPr/>
        </p:nvSpPr>
        <p:spPr>
          <a:xfrm>
            <a:off x="10016843" y="1147071"/>
            <a:ext cx="71120" cy="71120"/>
          </a:xfrm>
          <a:prstGeom prst="ellipse">
            <a:avLst/>
          </a:prstGeom>
          <a:solidFill>
            <a:schemeClr val="accent2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7D005427-1FD0-40FB-7EF6-DAFE25653EA9}"/>
              </a:ext>
            </a:extLst>
          </p:cNvPr>
          <p:cNvSpPr txBox="1"/>
          <p:nvPr/>
        </p:nvSpPr>
        <p:spPr>
          <a:xfrm>
            <a:off x="8862090" y="628925"/>
            <a:ext cx="156966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200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效果差：残差非随机</a:t>
            </a:r>
          </a:p>
        </p:txBody>
      </p: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7B4264BB-6FE5-DC43-2A87-E02FC7111716}"/>
              </a:ext>
            </a:extLst>
          </p:cNvPr>
          <p:cNvCxnSpPr>
            <a:cxnSpLocks/>
            <a:stCxn id="155" idx="4"/>
          </p:cNvCxnSpPr>
          <p:nvPr/>
        </p:nvCxnSpPr>
        <p:spPr>
          <a:xfrm>
            <a:off x="9786164" y="1920133"/>
            <a:ext cx="94436" cy="226191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CD2DE450-31DA-2631-4044-4C19309EA664}"/>
              </a:ext>
            </a:extLst>
          </p:cNvPr>
          <p:cNvCxnSpPr>
            <a:cxnSpLocks/>
            <a:endCxn id="164" idx="0"/>
          </p:cNvCxnSpPr>
          <p:nvPr/>
        </p:nvCxnSpPr>
        <p:spPr>
          <a:xfrm>
            <a:off x="9943845" y="961121"/>
            <a:ext cx="108558" cy="18595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08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1C2F0-800F-4145-8CDD-D8563EE1D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8E4E0BE-6BD4-4B17-DD14-E7EE507CF819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模型学习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12923042-3939-6EE4-8D38-B2C85BD43B05}"/>
              </a:ext>
            </a:extLst>
          </p:cNvPr>
          <p:cNvSpPr txBox="1">
            <a:spLocks/>
          </p:cNvSpPr>
          <p:nvPr/>
        </p:nvSpPr>
        <p:spPr>
          <a:xfrm>
            <a:off x="804459" y="1321540"/>
            <a:ext cx="6505661" cy="4352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经验总结：常见机器学习模型在工业过程的应用效果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4F5D205-5A09-C383-FED4-B6B1A7119B91}"/>
              </a:ext>
            </a:extLst>
          </p:cNvPr>
          <p:cNvCxnSpPr>
            <a:cxnSpLocks/>
          </p:cNvCxnSpPr>
          <p:nvPr/>
        </p:nvCxnSpPr>
        <p:spPr>
          <a:xfrm flipH="1" flipV="1">
            <a:off x="2887770" y="3996996"/>
            <a:ext cx="5727910" cy="876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3FECD29-3196-9CB5-609F-9A8589ED91C1}"/>
              </a:ext>
            </a:extLst>
          </p:cNvPr>
          <p:cNvCxnSpPr>
            <a:cxnSpLocks/>
          </p:cNvCxnSpPr>
          <p:nvPr/>
        </p:nvCxnSpPr>
        <p:spPr>
          <a:xfrm flipV="1">
            <a:off x="5821422" y="2363748"/>
            <a:ext cx="0" cy="322303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245438A-6A23-8056-8F89-F6599FC0E0EF}"/>
              </a:ext>
            </a:extLst>
          </p:cNvPr>
          <p:cNvCxnSpPr>
            <a:cxnSpLocks/>
          </p:cNvCxnSpPr>
          <p:nvPr/>
        </p:nvCxnSpPr>
        <p:spPr>
          <a:xfrm>
            <a:off x="2877811" y="5588975"/>
            <a:ext cx="58450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54C87D1-EFF9-C26D-87DC-C333F6E4F6F1}"/>
              </a:ext>
            </a:extLst>
          </p:cNvPr>
          <p:cNvCxnSpPr>
            <a:cxnSpLocks/>
          </p:cNvCxnSpPr>
          <p:nvPr/>
        </p:nvCxnSpPr>
        <p:spPr>
          <a:xfrm flipV="1">
            <a:off x="2887768" y="2174520"/>
            <a:ext cx="0" cy="34122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53CD467A-F1F3-BD4D-A359-3C1ACE7276E9}"/>
              </a:ext>
            </a:extLst>
          </p:cNvPr>
          <p:cNvSpPr txBox="1"/>
          <p:nvPr/>
        </p:nvSpPr>
        <p:spPr>
          <a:xfrm>
            <a:off x="3285177" y="241377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C00000"/>
              </a:buClr>
            </a:pPr>
            <a:r>
              <a:rPr kumimoji="1"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套索回归</a:t>
            </a:r>
            <a:endParaRPr kumimoji="1" lang="zh-CN" altLang="en-US" sz="1400" b="1" dirty="0">
              <a:solidFill>
                <a:srgbClr val="AF0102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CC4566F-A410-BCB5-C55A-C954B39E6F47}"/>
              </a:ext>
            </a:extLst>
          </p:cNvPr>
          <p:cNvSpPr txBox="1"/>
          <p:nvPr/>
        </p:nvSpPr>
        <p:spPr>
          <a:xfrm>
            <a:off x="3620956" y="2848279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C00000"/>
              </a:buClr>
            </a:pPr>
            <a:r>
              <a:rPr kumimoji="1"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线性</a:t>
            </a:r>
            <a:r>
              <a:rPr kumimoji="1" lang="en-US" altLang="zh-CN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kumimoji="1"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逻辑回归</a:t>
            </a:r>
            <a:endParaRPr kumimoji="1" lang="zh-CN" altLang="en-US" sz="1400" b="1" dirty="0">
              <a:solidFill>
                <a:srgbClr val="AF0102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22E4045-FFFC-B382-2FA7-4C7C2F0B08F9}"/>
              </a:ext>
            </a:extLst>
          </p:cNvPr>
          <p:cNvSpPr txBox="1"/>
          <p:nvPr/>
        </p:nvSpPr>
        <p:spPr>
          <a:xfrm>
            <a:off x="5162943" y="329512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C00000"/>
              </a:buClr>
            </a:pPr>
            <a:r>
              <a:rPr kumimoji="1" lang="zh-CN" altLang="en-US" sz="1400" b="1" dirty="0">
                <a:solidFill>
                  <a:srgbClr val="AF010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决策树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82E9C0F-6A4A-455F-D553-3292FA31D41B}"/>
              </a:ext>
            </a:extLst>
          </p:cNvPr>
          <p:cNvSpPr txBox="1"/>
          <p:nvPr/>
        </p:nvSpPr>
        <p:spPr>
          <a:xfrm>
            <a:off x="4215029" y="366327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C00000"/>
              </a:buClr>
            </a:pPr>
            <a:r>
              <a:rPr kumimoji="1" lang="zh-CN" altLang="en-US" sz="1400" b="1" dirty="0">
                <a:solidFill>
                  <a:srgbClr val="AF010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朴素贝叶斯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C9B1C85-87AE-24E7-7943-F2CA9369A123}"/>
              </a:ext>
            </a:extLst>
          </p:cNvPr>
          <p:cNvSpPr txBox="1"/>
          <p:nvPr/>
        </p:nvSpPr>
        <p:spPr>
          <a:xfrm>
            <a:off x="4967985" y="4075616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C00000"/>
              </a:buClr>
            </a:pPr>
            <a:r>
              <a:rPr kumimoji="1" lang="en-US" altLang="zh-CN" sz="1400" b="1" dirty="0">
                <a:solidFill>
                  <a:srgbClr val="AF010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kumimoji="1" lang="zh-CN" altLang="en-US" sz="1400" b="1" dirty="0">
                <a:solidFill>
                  <a:srgbClr val="AF010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近邻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0FF6023-FE95-096F-C99F-B4B3DF849E41}"/>
              </a:ext>
            </a:extLst>
          </p:cNvPr>
          <p:cNvSpPr txBox="1"/>
          <p:nvPr/>
        </p:nvSpPr>
        <p:spPr>
          <a:xfrm>
            <a:off x="5524581" y="44118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C00000"/>
              </a:buClr>
            </a:pPr>
            <a:r>
              <a:rPr kumimoji="1" lang="zh-CN" altLang="en-US" sz="1400" b="1" dirty="0">
                <a:solidFill>
                  <a:srgbClr val="AF010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高斯过程</a:t>
            </a:r>
            <a:endParaRPr kumimoji="1" lang="zh-CN" altLang="en-US" sz="1400" b="1" dirty="0">
              <a:solidFill>
                <a:srgbClr val="AF0102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DAE7702-7D90-BBF1-2517-F23419B4BF1F}"/>
              </a:ext>
            </a:extLst>
          </p:cNvPr>
          <p:cNvSpPr txBox="1"/>
          <p:nvPr/>
        </p:nvSpPr>
        <p:spPr>
          <a:xfrm>
            <a:off x="6967727" y="451565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C00000"/>
              </a:buClr>
            </a:pPr>
            <a:r>
              <a:rPr kumimoji="1" lang="zh-CN" altLang="en-US" sz="1400" b="1" dirty="0">
                <a:solidFill>
                  <a:srgbClr val="AF010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支持向量机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465DABF-517B-E401-792D-9E57C25A8EA5}"/>
              </a:ext>
            </a:extLst>
          </p:cNvPr>
          <p:cNvSpPr txBox="1"/>
          <p:nvPr/>
        </p:nvSpPr>
        <p:spPr>
          <a:xfrm>
            <a:off x="6652404" y="3164696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C00000"/>
              </a:buClr>
            </a:pPr>
            <a:r>
              <a:rPr kumimoji="1" lang="zh-CN" altLang="en-US" sz="1400" b="1" dirty="0">
                <a:solidFill>
                  <a:srgbClr val="AF010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极端梯度提升机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DEE65D8-4E90-A738-9118-ADDFF4B91100}"/>
              </a:ext>
            </a:extLst>
          </p:cNvPr>
          <p:cNvSpPr txBox="1"/>
          <p:nvPr/>
        </p:nvSpPr>
        <p:spPr>
          <a:xfrm>
            <a:off x="6836436" y="288119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C00000"/>
              </a:buClr>
            </a:pPr>
            <a:r>
              <a:rPr kumimoji="1" lang="zh-CN" altLang="en-US" sz="1400" b="1" dirty="0">
                <a:solidFill>
                  <a:srgbClr val="AF010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随机森林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F0EA402-FFC7-5441-31F5-FB3FB8EAEB5E}"/>
              </a:ext>
            </a:extLst>
          </p:cNvPr>
          <p:cNvSpPr txBox="1"/>
          <p:nvPr/>
        </p:nvSpPr>
        <p:spPr>
          <a:xfrm>
            <a:off x="6967727" y="4898424"/>
            <a:ext cx="3564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C00000"/>
              </a:buClr>
            </a:pPr>
            <a:r>
              <a:rPr kumimoji="1" lang="zh-CN" altLang="en-US" sz="1400" b="1" dirty="0">
                <a:solidFill>
                  <a:srgbClr val="AF010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深度学习（</a:t>
            </a:r>
            <a:r>
              <a:rPr kumimoji="1" lang="en-US" altLang="zh-CN" sz="1400" b="1" dirty="0">
                <a:solidFill>
                  <a:srgbClr val="AF010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CNN</a:t>
            </a:r>
            <a:r>
              <a:rPr kumimoji="1" lang="zh-CN" altLang="en-US" sz="1400" b="1" dirty="0">
                <a:solidFill>
                  <a:srgbClr val="AF010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1" lang="en-US" altLang="zh-CN" sz="1400" b="1" dirty="0">
                <a:solidFill>
                  <a:srgbClr val="AF010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RNN</a:t>
            </a:r>
            <a:r>
              <a:rPr kumimoji="1" lang="zh-CN" altLang="en-US" sz="1400" b="1" dirty="0">
                <a:solidFill>
                  <a:srgbClr val="AF010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1" lang="en-US" altLang="zh-CN" sz="1400" b="1" dirty="0">
                <a:solidFill>
                  <a:srgbClr val="AF010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Transformer</a:t>
            </a:r>
            <a:r>
              <a:rPr kumimoji="1" lang="zh-CN" altLang="en-US" sz="1400" b="1" dirty="0">
                <a:solidFill>
                  <a:srgbClr val="AF010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等）</a:t>
            </a:r>
            <a:endParaRPr kumimoji="1" lang="zh-CN" altLang="en-US" sz="1400" b="1" dirty="0">
              <a:solidFill>
                <a:srgbClr val="AF010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73C7D7D-4229-6770-345F-1C0EDD177A77}"/>
              </a:ext>
            </a:extLst>
          </p:cNvPr>
          <p:cNvSpPr txBox="1"/>
          <p:nvPr/>
        </p:nvSpPr>
        <p:spPr>
          <a:xfrm>
            <a:off x="1624039" y="382161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C00000"/>
              </a:buClr>
            </a:pPr>
            <a:r>
              <a:rPr kumimoji="1"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模型可解释性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D9B127C-CE64-DAE0-3014-306E4CC21435}"/>
              </a:ext>
            </a:extLst>
          </p:cNvPr>
          <p:cNvSpPr txBox="1"/>
          <p:nvPr/>
        </p:nvSpPr>
        <p:spPr>
          <a:xfrm>
            <a:off x="5285184" y="573902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C00000"/>
              </a:buClr>
            </a:pPr>
            <a:r>
              <a:rPr kumimoji="1"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模型准确性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CE78116-C4AB-5E1D-9879-6251A3765059}"/>
              </a:ext>
            </a:extLst>
          </p:cNvPr>
          <p:cNvSpPr txBox="1"/>
          <p:nvPr/>
        </p:nvSpPr>
        <p:spPr>
          <a:xfrm>
            <a:off x="2494265" y="197707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C00000"/>
              </a:buClr>
            </a:pPr>
            <a:r>
              <a:rPr kumimoji="1" lang="zh-CN" altLang="en-US" sz="1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高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D2FDD3C-83CA-8F9F-3031-F83A88E89379}"/>
              </a:ext>
            </a:extLst>
          </p:cNvPr>
          <p:cNvSpPr txBox="1"/>
          <p:nvPr/>
        </p:nvSpPr>
        <p:spPr>
          <a:xfrm>
            <a:off x="2494265" y="540682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C00000"/>
              </a:buClr>
            </a:pPr>
            <a:r>
              <a:rPr kumimoji="1" lang="zh-CN" altLang="en-US" sz="1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低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AF9A513-4661-9053-9960-4B8AE588BF79}"/>
              </a:ext>
            </a:extLst>
          </p:cNvPr>
          <p:cNvSpPr txBox="1"/>
          <p:nvPr/>
        </p:nvSpPr>
        <p:spPr>
          <a:xfrm>
            <a:off x="2850553" y="5666447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C00000"/>
              </a:buClr>
            </a:pPr>
            <a:r>
              <a:rPr kumimoji="1" lang="zh-CN" altLang="en-US" sz="1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低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EF22D40-9796-538E-7C38-D12C53012C57}"/>
              </a:ext>
            </a:extLst>
          </p:cNvPr>
          <p:cNvSpPr txBox="1"/>
          <p:nvPr/>
        </p:nvSpPr>
        <p:spPr>
          <a:xfrm>
            <a:off x="8722857" y="5666447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C00000"/>
              </a:buClr>
            </a:pPr>
            <a:r>
              <a:rPr kumimoji="1" lang="zh-CN" altLang="en-US" sz="1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0B9B0B5-D691-3168-25F0-FF4B108C6742}"/>
              </a:ext>
            </a:extLst>
          </p:cNvPr>
          <p:cNvSpPr txBox="1"/>
          <p:nvPr/>
        </p:nvSpPr>
        <p:spPr>
          <a:xfrm>
            <a:off x="6652404" y="344167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C00000"/>
              </a:buClr>
            </a:pPr>
            <a:r>
              <a:rPr kumimoji="1" lang="zh-CN" altLang="en-US" sz="1400" b="1" dirty="0">
                <a:solidFill>
                  <a:srgbClr val="AF010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轻量梯度提升机</a:t>
            </a:r>
          </a:p>
        </p:txBody>
      </p:sp>
    </p:spTree>
    <p:extLst>
      <p:ext uri="{BB962C8B-B14F-4D97-AF65-F5344CB8AC3E}">
        <p14:creationId xmlns:p14="http://schemas.microsoft.com/office/powerpoint/2010/main" val="2135322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2D752-B6BC-59EA-469E-089946B08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B2AB53D-9CE2-11DD-AC50-C692BDD638E5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功能开发</a:t>
            </a: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19F63E72-7BF9-A2F3-A5A7-7264852A4871}"/>
              </a:ext>
            </a:extLst>
          </p:cNvPr>
          <p:cNvSpPr txBox="1">
            <a:spLocks/>
          </p:cNvSpPr>
          <p:nvPr/>
        </p:nvSpPr>
        <p:spPr>
          <a:xfrm>
            <a:off x="804460" y="1321540"/>
            <a:ext cx="8385260" cy="5232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模型解释：揭示模型的内部机制和预测依据，帮助用户理解其决策过程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907797-C7CC-9C31-363C-FFFDF9C70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68"/>
          <a:stretch/>
        </p:blipFill>
        <p:spPr bwMode="auto">
          <a:xfrm>
            <a:off x="3768102" y="2484755"/>
            <a:ext cx="6192495" cy="188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0CA62D2-DAC4-87B1-FCA2-F2E7A565901F}"/>
              </a:ext>
            </a:extLst>
          </p:cNvPr>
          <p:cNvSpPr txBox="1"/>
          <p:nvPr/>
        </p:nvSpPr>
        <p:spPr>
          <a:xfrm>
            <a:off x="4085349" y="4373245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患病概率基线值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人群均值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70F1DB-9107-6934-15BA-2D1E1B7AD37F}"/>
              </a:ext>
            </a:extLst>
          </p:cNvPr>
          <p:cNvSpPr txBox="1"/>
          <p:nvPr/>
        </p:nvSpPr>
        <p:spPr>
          <a:xfrm>
            <a:off x="4470070" y="2337696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个体患病概率值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C189E8-1133-7C8E-B37F-6443C16403E2}"/>
              </a:ext>
            </a:extLst>
          </p:cNvPr>
          <p:cNvSpPr txBox="1"/>
          <p:nvPr/>
        </p:nvSpPr>
        <p:spPr>
          <a:xfrm>
            <a:off x="6199920" y="2921478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影响因素量化评价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3E21EA-7245-D260-C9F8-E2615B58EECE}"/>
              </a:ext>
            </a:extLst>
          </p:cNvPr>
          <p:cNvSpPr txBox="1"/>
          <p:nvPr/>
        </p:nvSpPr>
        <p:spPr>
          <a:xfrm>
            <a:off x="4144483" y="5037776"/>
            <a:ext cx="180049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黑箱模型透明化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B35C9E-B03E-7FCD-1151-2717BB25CA66}"/>
              </a:ext>
            </a:extLst>
          </p:cNvPr>
          <p:cNvSpPr txBox="1"/>
          <p:nvPr/>
        </p:nvSpPr>
        <p:spPr>
          <a:xfrm>
            <a:off x="3345905" y="297941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年龄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5A6025-FDBC-8556-896F-2C2DC839F983}"/>
              </a:ext>
            </a:extLst>
          </p:cNvPr>
          <p:cNvSpPr txBox="1"/>
          <p:nvPr/>
        </p:nvSpPr>
        <p:spPr>
          <a:xfrm>
            <a:off x="3345905" y="32335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性别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F51227-FFE7-DACD-8C03-57E5592172F4}"/>
              </a:ext>
            </a:extLst>
          </p:cNvPr>
          <p:cNvSpPr txBox="1"/>
          <p:nvPr/>
        </p:nvSpPr>
        <p:spPr>
          <a:xfrm>
            <a:off x="3345905" y="348777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血压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18FAD4-7A86-85DE-B83D-7BFE88F7A025}"/>
              </a:ext>
            </a:extLst>
          </p:cNvPr>
          <p:cNvSpPr txBox="1"/>
          <p:nvPr/>
        </p:nvSpPr>
        <p:spPr>
          <a:xfrm>
            <a:off x="3192017" y="374196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体脂率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C0D8AD-E1F4-9FCA-163B-F55F2D18EABE}"/>
              </a:ext>
            </a:extLst>
          </p:cNvPr>
          <p:cNvSpPr txBox="1"/>
          <p:nvPr/>
        </p:nvSpPr>
        <p:spPr>
          <a:xfrm>
            <a:off x="9958070" y="300222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年龄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9169D91-6849-3DA2-C189-22FDD77A2A3B}"/>
              </a:ext>
            </a:extLst>
          </p:cNvPr>
          <p:cNvSpPr txBox="1"/>
          <p:nvPr/>
        </p:nvSpPr>
        <p:spPr>
          <a:xfrm>
            <a:off x="9958070" y="325641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性别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214A113-C816-17E8-F0F8-0F507FC0BABD}"/>
              </a:ext>
            </a:extLst>
          </p:cNvPr>
          <p:cNvSpPr txBox="1"/>
          <p:nvPr/>
        </p:nvSpPr>
        <p:spPr>
          <a:xfrm>
            <a:off x="9958070" y="35105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血压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8D0139-B2A6-AA44-6547-D10809DC2B32}"/>
              </a:ext>
            </a:extLst>
          </p:cNvPr>
          <p:cNvSpPr txBox="1"/>
          <p:nvPr/>
        </p:nvSpPr>
        <p:spPr>
          <a:xfrm>
            <a:off x="9958070" y="376477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体脂率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B318B5C-5526-FFED-DA58-92B4243EB59F}"/>
              </a:ext>
            </a:extLst>
          </p:cNvPr>
          <p:cNvSpPr txBox="1"/>
          <p:nvPr/>
        </p:nvSpPr>
        <p:spPr>
          <a:xfrm>
            <a:off x="6949384" y="5037776"/>
            <a:ext cx="37048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多因素综合使个体患病概率升高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0.3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FDD8C70-0FA8-162E-1B6A-25D2C2C70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29" r="37829" b="53897"/>
          <a:stretch/>
        </p:blipFill>
        <p:spPr bwMode="auto">
          <a:xfrm>
            <a:off x="847112" y="2935990"/>
            <a:ext cx="1352550" cy="156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445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44B5C-BFBB-F987-0627-5037EC527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F14E04-0E26-266E-4189-2AF207D4B282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功能开发</a:t>
            </a: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8E9955BD-0A47-90C4-F22B-7D34E0FF96D1}"/>
              </a:ext>
            </a:extLst>
          </p:cNvPr>
          <p:cNvSpPr txBox="1">
            <a:spLocks/>
          </p:cNvSpPr>
          <p:nvPr/>
        </p:nvSpPr>
        <p:spPr>
          <a:xfrm>
            <a:off x="804460" y="1321540"/>
            <a:ext cx="8385260" cy="5232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模拟优化：基于过程输入输出机器学习模型，优化操作输入，以提升输出表现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9EF303-BBCB-0D0B-432F-549AF4C164C5}"/>
              </a:ext>
            </a:extLst>
          </p:cNvPr>
          <p:cNvSpPr txBox="1"/>
          <p:nvPr/>
        </p:nvSpPr>
        <p:spPr>
          <a:xfrm>
            <a:off x="4527550" y="2167377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随机因素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92C8B4D-BF6A-958F-E80A-5332B5AF62FA}"/>
              </a:ext>
            </a:extLst>
          </p:cNvPr>
          <p:cNvSpPr txBox="1"/>
          <p:nvPr/>
        </p:nvSpPr>
        <p:spPr>
          <a:xfrm>
            <a:off x="4438650" y="3267274"/>
            <a:ext cx="154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333B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过程预测模型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6BE861-2D8D-F5A4-5C78-B62EA60AE623}"/>
              </a:ext>
            </a:extLst>
          </p:cNvPr>
          <p:cNvSpPr txBox="1"/>
          <p:nvPr/>
        </p:nvSpPr>
        <p:spPr>
          <a:xfrm>
            <a:off x="1540431" y="3282662"/>
            <a:ext cx="154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已知输入信息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E6B476C-8CAE-6F3A-4C4D-18182F3D2248}"/>
              </a:ext>
            </a:extLst>
          </p:cNvPr>
          <p:cNvSpPr txBox="1"/>
          <p:nvPr/>
        </p:nvSpPr>
        <p:spPr>
          <a:xfrm>
            <a:off x="7702550" y="3282662"/>
            <a:ext cx="920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模拟输出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926AB8-5E37-F567-1D1D-CE0768353DC5}"/>
              </a:ext>
            </a:extLst>
          </p:cNvPr>
          <p:cNvSpPr txBox="1"/>
          <p:nvPr/>
        </p:nvSpPr>
        <p:spPr>
          <a:xfrm>
            <a:off x="4752975" y="4330412"/>
            <a:ext cx="920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过程操作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18BA1E1-CE57-878E-4B87-2CB2920711E0}"/>
              </a:ext>
            </a:extLst>
          </p:cNvPr>
          <p:cNvSpPr txBox="1"/>
          <p:nvPr/>
        </p:nvSpPr>
        <p:spPr>
          <a:xfrm>
            <a:off x="7702550" y="4114968"/>
            <a:ext cx="920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目标函数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</a:p>
          <a:p>
            <a:pPr algn="ct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约束条件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3E92DDA-7B65-409C-3D8C-B22A776946D7}"/>
              </a:ext>
            </a:extLst>
          </p:cNvPr>
          <p:cNvSpPr txBox="1"/>
          <p:nvPr/>
        </p:nvSpPr>
        <p:spPr>
          <a:xfrm>
            <a:off x="6254750" y="5446529"/>
            <a:ext cx="920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优化算法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E9DDDAD-9423-9DD9-5DF2-60FE28D8118C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5213350" y="2475154"/>
            <a:ext cx="0" cy="79212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0868C78-85A0-B346-3C07-42F380504E69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089831" y="3436551"/>
            <a:ext cx="1348819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52D5697-054C-AF29-A11A-B506608D65DD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5988050" y="3436551"/>
            <a:ext cx="1714500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522CD0B-81BE-1C8B-70CB-31BD4805FE1F}"/>
              </a:ext>
            </a:extLst>
          </p:cNvPr>
          <p:cNvCxnSpPr>
            <a:cxnSpLocks/>
            <a:stCxn id="15" idx="2"/>
            <a:endCxn id="22" idx="0"/>
          </p:cNvCxnSpPr>
          <p:nvPr/>
        </p:nvCxnSpPr>
        <p:spPr>
          <a:xfrm>
            <a:off x="8162925" y="3590439"/>
            <a:ext cx="0" cy="524529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8D0998E-E122-61E7-1BC6-633549DD4AC6}"/>
              </a:ext>
            </a:extLst>
          </p:cNvPr>
          <p:cNvCxnSpPr>
            <a:cxnSpLocks/>
            <a:stCxn id="22" idx="2"/>
            <a:endCxn id="23" idx="3"/>
          </p:cNvCxnSpPr>
          <p:nvPr/>
        </p:nvCxnSpPr>
        <p:spPr>
          <a:xfrm rot="5400000">
            <a:off x="7295820" y="4733313"/>
            <a:ext cx="746786" cy="987425"/>
          </a:xfrm>
          <a:prstGeom prst="bentConnector2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5">
            <a:extLst>
              <a:ext uri="{FF2B5EF4-FFF2-40B4-BE49-F238E27FC236}">
                <a16:creationId xmlns:a16="http://schemas.microsoft.com/office/drawing/2014/main" id="{E34E0613-2FFA-CD9D-AA68-DED62EA0265D}"/>
              </a:ext>
            </a:extLst>
          </p:cNvPr>
          <p:cNvCxnSpPr>
            <a:cxnSpLocks/>
            <a:stCxn id="23" idx="1"/>
            <a:endCxn id="21" idx="2"/>
          </p:cNvCxnSpPr>
          <p:nvPr/>
        </p:nvCxnSpPr>
        <p:spPr>
          <a:xfrm rot="10800000">
            <a:off x="5213350" y="4638190"/>
            <a:ext cx="1041400" cy="962229"/>
          </a:xfrm>
          <a:prstGeom prst="bentConnector2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35">
            <a:extLst>
              <a:ext uri="{FF2B5EF4-FFF2-40B4-BE49-F238E27FC236}">
                <a16:creationId xmlns:a16="http://schemas.microsoft.com/office/drawing/2014/main" id="{9CD3E01A-83B5-A8D0-9664-47FCB88C13BE}"/>
              </a:ext>
            </a:extLst>
          </p:cNvPr>
          <p:cNvCxnSpPr>
            <a:cxnSpLocks/>
            <a:stCxn id="21" idx="0"/>
            <a:endCxn id="13" idx="2"/>
          </p:cNvCxnSpPr>
          <p:nvPr/>
        </p:nvCxnSpPr>
        <p:spPr>
          <a:xfrm flipV="1">
            <a:off x="5213350" y="3605828"/>
            <a:ext cx="0" cy="724584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6497C0CF-1814-B4D4-CC3A-97EE0B4E508E}"/>
              </a:ext>
            </a:extLst>
          </p:cNvPr>
          <p:cNvSpPr txBox="1"/>
          <p:nvPr/>
        </p:nvSpPr>
        <p:spPr>
          <a:xfrm>
            <a:off x="8763000" y="4114968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安全性、经济性、排放标准等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8924288-788E-ECC8-A617-12EBACD32599}"/>
              </a:ext>
            </a:extLst>
          </p:cNvPr>
          <p:cNvSpPr txBox="1"/>
          <p:nvPr/>
        </p:nvSpPr>
        <p:spPr>
          <a:xfrm>
            <a:off x="4967127" y="5028342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寻优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CF19718-5353-F615-B437-E44639AA8564}"/>
              </a:ext>
            </a:extLst>
          </p:cNvPr>
          <p:cNvSpPr txBox="1"/>
          <p:nvPr/>
        </p:nvSpPr>
        <p:spPr>
          <a:xfrm>
            <a:off x="6535578" y="3298050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预测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CCD312A-D3C5-B626-4701-9A8A4C81CC88}"/>
              </a:ext>
            </a:extLst>
          </p:cNvPr>
          <p:cNvSpPr txBox="1"/>
          <p:nvPr/>
        </p:nvSpPr>
        <p:spPr>
          <a:xfrm>
            <a:off x="6173951" y="583347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非线性优化</a:t>
            </a:r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DA5A09E8-C266-E8FA-55A1-9AB44D162DFF}"/>
              </a:ext>
            </a:extLst>
          </p:cNvPr>
          <p:cNvSpPr/>
          <p:nvPr/>
        </p:nvSpPr>
        <p:spPr>
          <a:xfrm>
            <a:off x="1228409" y="5409914"/>
            <a:ext cx="3570075" cy="432031"/>
          </a:xfrm>
          <a:prstGeom prst="wedgeRoundRectCallout">
            <a:avLst>
              <a:gd name="adj1" fmla="val 50395"/>
              <a:gd name="adj2" fmla="val -108995"/>
              <a:gd name="adj3" fmla="val 16667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计算机模拟人的操作，并选择最优</a:t>
            </a: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D0D091AF-B5A9-804E-60CD-40BB727D4DE7}"/>
              </a:ext>
            </a:extLst>
          </p:cNvPr>
          <p:cNvSpPr/>
          <p:nvPr/>
        </p:nvSpPr>
        <p:spPr>
          <a:xfrm>
            <a:off x="2803527" y="2624636"/>
            <a:ext cx="1835149" cy="414339"/>
          </a:xfrm>
          <a:prstGeom prst="wedgeRoundRectCallout">
            <a:avLst>
              <a:gd name="adj1" fmla="val 46796"/>
              <a:gd name="adj2" fmla="val 96304"/>
              <a:gd name="adj3" fmla="val 16667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类似于仿真模型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16D03F-760B-167E-FE59-A41AEDCC8DEE}"/>
              </a:ext>
            </a:extLst>
          </p:cNvPr>
          <p:cNvSpPr txBox="1"/>
          <p:nvPr/>
        </p:nvSpPr>
        <p:spPr>
          <a:xfrm>
            <a:off x="8623300" y="132154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智慧蒸馏</a:t>
            </a:r>
          </a:p>
        </p:txBody>
      </p:sp>
    </p:spTree>
    <p:extLst>
      <p:ext uri="{BB962C8B-B14F-4D97-AF65-F5344CB8AC3E}">
        <p14:creationId xmlns:p14="http://schemas.microsoft.com/office/powerpoint/2010/main" val="4250428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47D8A-76E3-AA15-DEC2-486E3FDEA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7199419-2CC2-7F04-C11B-9C273AFC5816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原理方法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功能开发</a:t>
            </a: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53C7ADCA-47BC-E370-A094-C79FEC8FA957}"/>
              </a:ext>
            </a:extLst>
          </p:cNvPr>
          <p:cNvSpPr txBox="1">
            <a:spLocks/>
          </p:cNvSpPr>
          <p:nvPr/>
        </p:nvSpPr>
        <p:spPr>
          <a:xfrm>
            <a:off x="804460" y="1321540"/>
            <a:ext cx="8385260" cy="5232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机器学习等人工智能方法在流程工业中的应用举例：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163485-A479-AB58-0DDF-B618360B53B3}"/>
              </a:ext>
            </a:extLst>
          </p:cNvPr>
          <p:cNvSpPr txBox="1"/>
          <p:nvPr/>
        </p:nvSpPr>
        <p:spPr>
          <a:xfrm>
            <a:off x="4596520" y="5909690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数据采集：传感器、分析化验、手动测量等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664519-446C-CB6E-F316-E7074F58B8C1}"/>
              </a:ext>
            </a:extLst>
          </p:cNvPr>
          <p:cNvSpPr txBox="1"/>
          <p:nvPr/>
        </p:nvSpPr>
        <p:spPr>
          <a:xfrm>
            <a:off x="5943042" y="526724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过程数据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D945F6-76F2-2797-A216-5D36F3F9AAAD}"/>
              </a:ext>
            </a:extLst>
          </p:cNvPr>
          <p:cNvSpPr txBox="1"/>
          <p:nvPr/>
        </p:nvSpPr>
        <p:spPr>
          <a:xfrm>
            <a:off x="5943043" y="451794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过程模型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CDE1D-64B6-EFFF-11A4-384C8E6153C8}"/>
              </a:ext>
            </a:extLst>
          </p:cNvPr>
          <p:cNvSpPr txBox="1"/>
          <p:nvPr/>
        </p:nvSpPr>
        <p:spPr>
          <a:xfrm>
            <a:off x="4672648" y="365588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回归模型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104477-1867-40FA-8B92-F0717D6552F7}"/>
              </a:ext>
            </a:extLst>
          </p:cNvPr>
          <p:cNvSpPr txBox="1"/>
          <p:nvPr/>
        </p:nvSpPr>
        <p:spPr>
          <a:xfrm>
            <a:off x="7240820" y="365588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分类模型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422943-A144-A7B1-DE01-F9A55FDCDB34}"/>
              </a:ext>
            </a:extLst>
          </p:cNvPr>
          <p:cNvSpPr txBox="1"/>
          <p:nvPr/>
        </p:nvSpPr>
        <p:spPr>
          <a:xfrm>
            <a:off x="1493253" y="5267241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统计、机器学习、深度学习模型等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531C14B-FC03-371A-1D8D-D6E6C64EE79A}"/>
              </a:ext>
            </a:extLst>
          </p:cNvPr>
          <p:cNvSpPr txBox="1"/>
          <p:nvPr/>
        </p:nvSpPr>
        <p:spPr>
          <a:xfrm>
            <a:off x="443776" y="299648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运筹学算法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ADF56D-7994-40AF-0115-E46A7BD65FE8}"/>
              </a:ext>
            </a:extLst>
          </p:cNvPr>
          <p:cNvSpPr txBox="1"/>
          <p:nvPr/>
        </p:nvSpPr>
        <p:spPr>
          <a:xfrm>
            <a:off x="2003562" y="2128305"/>
            <a:ext cx="185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过程优化控制、</a:t>
            </a:r>
            <a:r>
              <a:rPr lang="en-US" altLang="zh-CN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MPC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474F60D-5979-298A-14F7-2806DCA5A2D5}"/>
              </a:ext>
            </a:extLst>
          </p:cNvPr>
          <p:cNvSpPr txBox="1"/>
          <p:nvPr/>
        </p:nvSpPr>
        <p:spPr>
          <a:xfrm>
            <a:off x="6089427" y="2996482"/>
            <a:ext cx="2383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剩余寿命预测、可靠性评价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9711B11-BAAE-8C65-BD3D-B2C70134E993}"/>
              </a:ext>
            </a:extLst>
          </p:cNvPr>
          <p:cNvSpPr txBox="1"/>
          <p:nvPr/>
        </p:nvSpPr>
        <p:spPr>
          <a:xfrm>
            <a:off x="6650131" y="212830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设备健康管理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83C737-C781-C2EE-E458-EA1A444F8E5E}"/>
              </a:ext>
            </a:extLst>
          </p:cNvPr>
          <p:cNvSpPr txBox="1"/>
          <p:nvPr/>
        </p:nvSpPr>
        <p:spPr>
          <a:xfrm>
            <a:off x="1654909" y="2996482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时序预测过程仿真、系统辨识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7A752C2-C435-E774-EFDB-9E3395A3D0C4}"/>
              </a:ext>
            </a:extLst>
          </p:cNvPr>
          <p:cNvSpPr txBox="1"/>
          <p:nvPr/>
        </p:nvSpPr>
        <p:spPr>
          <a:xfrm>
            <a:off x="9217464" y="2991212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状态监测、故障诊断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4F1E619-1E95-F82D-2173-BCE16D758961}"/>
              </a:ext>
            </a:extLst>
          </p:cNvPr>
          <p:cNvSpPr txBox="1"/>
          <p:nvPr/>
        </p:nvSpPr>
        <p:spPr>
          <a:xfrm>
            <a:off x="8589086" y="2131973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故障根因溯源、工艺优化、报警管理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5A69E13-217F-ADBD-A1EB-1CA7AAD39E07}"/>
              </a:ext>
            </a:extLst>
          </p:cNvPr>
          <p:cNvCxnSpPr>
            <a:stCxn id="3" idx="0"/>
            <a:endCxn id="5" idx="2"/>
          </p:cNvCxnSpPr>
          <p:nvPr/>
        </p:nvCxnSpPr>
        <p:spPr>
          <a:xfrm flipV="1">
            <a:off x="6394448" y="5575018"/>
            <a:ext cx="0" cy="334672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80AD8A2-22DC-8403-9073-B7BC924871FD}"/>
              </a:ext>
            </a:extLst>
          </p:cNvPr>
          <p:cNvCxnSpPr>
            <a:cxnSpLocks/>
            <a:stCxn id="5" idx="0"/>
            <a:endCxn id="49" idx="4"/>
          </p:cNvCxnSpPr>
          <p:nvPr/>
        </p:nvCxnSpPr>
        <p:spPr>
          <a:xfrm flipV="1">
            <a:off x="6394448" y="4906052"/>
            <a:ext cx="0" cy="361189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93B09A2-D2EC-45C5-831C-80CB7D111421}"/>
              </a:ext>
            </a:extLst>
          </p:cNvPr>
          <p:cNvCxnSpPr>
            <a:cxnSpLocks/>
            <a:stCxn id="10" idx="0"/>
            <a:endCxn id="53" idx="4"/>
          </p:cNvCxnSpPr>
          <p:nvPr/>
        </p:nvCxnSpPr>
        <p:spPr>
          <a:xfrm rot="5400000" flipH="1" flipV="1">
            <a:off x="4375463" y="3462699"/>
            <a:ext cx="361189" cy="3247896"/>
          </a:xfrm>
          <a:prstGeom prst="bent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25">
            <a:extLst>
              <a:ext uri="{FF2B5EF4-FFF2-40B4-BE49-F238E27FC236}">
                <a16:creationId xmlns:a16="http://schemas.microsoft.com/office/drawing/2014/main" id="{228295BF-E830-6999-6B44-9F8E9E554449}"/>
              </a:ext>
            </a:extLst>
          </p:cNvPr>
          <p:cNvCxnSpPr>
            <a:cxnSpLocks/>
            <a:stCxn id="92" idx="0"/>
            <a:endCxn id="52" idx="4"/>
          </p:cNvCxnSpPr>
          <p:nvPr/>
        </p:nvCxnSpPr>
        <p:spPr>
          <a:xfrm rot="16200000" flipV="1">
            <a:off x="7805055" y="3691134"/>
            <a:ext cx="349475" cy="2779311"/>
          </a:xfrm>
          <a:prstGeom prst="bent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1ECDB2B-346D-8BEA-39D1-8F034DC3BB87}"/>
              </a:ext>
            </a:extLst>
          </p:cNvPr>
          <p:cNvCxnSpPr>
            <a:cxnSpLocks/>
            <a:stCxn id="58" idx="0"/>
            <a:endCxn id="7" idx="2"/>
          </p:cNvCxnSpPr>
          <p:nvPr/>
        </p:nvCxnSpPr>
        <p:spPr>
          <a:xfrm rot="16200000" flipV="1">
            <a:off x="5451423" y="3636295"/>
            <a:ext cx="510786" cy="1165523"/>
          </a:xfrm>
          <a:prstGeom prst="bent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26F4EF3-5384-FCE5-76C0-C7DDD9C2ED19}"/>
              </a:ext>
            </a:extLst>
          </p:cNvPr>
          <p:cNvCxnSpPr>
            <a:cxnSpLocks/>
            <a:stCxn id="59" idx="0"/>
            <a:endCxn id="8" idx="2"/>
          </p:cNvCxnSpPr>
          <p:nvPr/>
        </p:nvCxnSpPr>
        <p:spPr>
          <a:xfrm rot="5400000" flipH="1" flipV="1">
            <a:off x="6833352" y="3615577"/>
            <a:ext cx="510786" cy="1206961"/>
          </a:xfrm>
          <a:prstGeom prst="bent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54A331D8-1ECA-E768-4ADD-47C55C3F89A8}"/>
              </a:ext>
            </a:extLst>
          </p:cNvPr>
          <p:cNvCxnSpPr>
            <a:cxnSpLocks/>
            <a:stCxn id="8" idx="0"/>
            <a:endCxn id="70" idx="4"/>
          </p:cNvCxnSpPr>
          <p:nvPr/>
        </p:nvCxnSpPr>
        <p:spPr>
          <a:xfrm rot="5400000" flipH="1" flipV="1">
            <a:off x="8696756" y="2319417"/>
            <a:ext cx="331940" cy="2341001"/>
          </a:xfrm>
          <a:prstGeom prst="bent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E06A625-FDD7-1C69-85EF-67624802B2D9}"/>
              </a:ext>
            </a:extLst>
          </p:cNvPr>
          <p:cNvCxnSpPr>
            <a:cxnSpLocks/>
            <a:stCxn id="27" idx="0"/>
            <a:endCxn id="28" idx="2"/>
          </p:cNvCxnSpPr>
          <p:nvPr/>
        </p:nvCxnSpPr>
        <p:spPr>
          <a:xfrm flipH="1" flipV="1">
            <a:off x="10117710" y="2439750"/>
            <a:ext cx="1" cy="551462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9EDF57BC-4837-26B2-C8D3-23D64AD9AFC6}"/>
              </a:ext>
            </a:extLst>
          </p:cNvPr>
          <p:cNvSpPr/>
          <p:nvPr/>
        </p:nvSpPr>
        <p:spPr>
          <a:xfrm>
            <a:off x="6353173" y="4823502"/>
            <a:ext cx="82550" cy="825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31DF38DC-EDAB-B08C-3FE1-D30C29BCBCA4}"/>
              </a:ext>
            </a:extLst>
          </p:cNvPr>
          <p:cNvSpPr/>
          <p:nvPr/>
        </p:nvSpPr>
        <p:spPr>
          <a:xfrm>
            <a:off x="6548861" y="4823502"/>
            <a:ext cx="82550" cy="825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F583432-D9BB-D84E-9368-5FEE0D12A9A3}"/>
              </a:ext>
            </a:extLst>
          </p:cNvPr>
          <p:cNvSpPr/>
          <p:nvPr/>
        </p:nvSpPr>
        <p:spPr>
          <a:xfrm>
            <a:off x="6138730" y="4823502"/>
            <a:ext cx="82550" cy="825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45973D1F-4B8D-BD37-F0B6-16C852B9C05B}"/>
              </a:ext>
            </a:extLst>
          </p:cNvPr>
          <p:cNvSpPr/>
          <p:nvPr/>
        </p:nvSpPr>
        <p:spPr>
          <a:xfrm>
            <a:off x="6248302" y="4474450"/>
            <a:ext cx="82550" cy="825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29962911-96C1-585F-EC59-54F5252CEDC4}"/>
              </a:ext>
            </a:extLst>
          </p:cNvPr>
          <p:cNvSpPr/>
          <p:nvPr/>
        </p:nvSpPr>
        <p:spPr>
          <a:xfrm>
            <a:off x="6443990" y="4474450"/>
            <a:ext cx="82550" cy="825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1C8344F-A95E-7887-F941-8A4C729F3A1D}"/>
              </a:ext>
            </a:extLst>
          </p:cNvPr>
          <p:cNvSpPr txBox="1"/>
          <p:nvPr/>
        </p:nvSpPr>
        <p:spPr>
          <a:xfrm>
            <a:off x="8966680" y="526724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过程知识</a:t>
            </a: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74014691-1381-D004-28E2-209525BA652B}"/>
              </a:ext>
            </a:extLst>
          </p:cNvPr>
          <p:cNvSpPr/>
          <p:nvPr/>
        </p:nvSpPr>
        <p:spPr>
          <a:xfrm>
            <a:off x="9991952" y="3241397"/>
            <a:ext cx="82550" cy="825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F5D7BE76-FF70-E2E7-660D-CB9ACF728244}"/>
              </a:ext>
            </a:extLst>
          </p:cNvPr>
          <p:cNvSpPr/>
          <p:nvPr/>
        </p:nvSpPr>
        <p:spPr>
          <a:xfrm>
            <a:off x="10164438" y="3245916"/>
            <a:ext cx="82550" cy="825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41">
            <a:extLst>
              <a:ext uri="{FF2B5EF4-FFF2-40B4-BE49-F238E27FC236}">
                <a16:creationId xmlns:a16="http://schemas.microsoft.com/office/drawing/2014/main" id="{6AC5F0ED-AF83-2158-A2CC-F95B717C4951}"/>
              </a:ext>
            </a:extLst>
          </p:cNvPr>
          <p:cNvCxnSpPr>
            <a:cxnSpLocks/>
            <a:stCxn id="93" idx="0"/>
            <a:endCxn id="72" idx="4"/>
          </p:cNvCxnSpPr>
          <p:nvPr/>
        </p:nvCxnSpPr>
        <p:spPr>
          <a:xfrm rot="5400000" flipH="1" flipV="1">
            <a:off x="8887033" y="3942971"/>
            <a:ext cx="1933185" cy="704176"/>
          </a:xfrm>
          <a:prstGeom prst="bentConnector3">
            <a:avLst>
              <a:gd name="adj1" fmla="val 9269"/>
            </a:avLst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34">
            <a:extLst>
              <a:ext uri="{FF2B5EF4-FFF2-40B4-BE49-F238E27FC236}">
                <a16:creationId xmlns:a16="http://schemas.microsoft.com/office/drawing/2014/main" id="{8A12E4BB-7E62-2FEF-094C-FB052FDA143D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rot="5400000" flipH="1" flipV="1">
            <a:off x="6026749" y="2401564"/>
            <a:ext cx="351628" cy="2157019"/>
          </a:xfrm>
          <a:prstGeom prst="bent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25">
            <a:extLst>
              <a:ext uri="{FF2B5EF4-FFF2-40B4-BE49-F238E27FC236}">
                <a16:creationId xmlns:a16="http://schemas.microsoft.com/office/drawing/2014/main" id="{745E3717-3BDB-4670-51D4-A7D2753B5E26}"/>
              </a:ext>
            </a:extLst>
          </p:cNvPr>
          <p:cNvCxnSpPr>
            <a:cxnSpLocks/>
            <a:stCxn id="16" idx="0"/>
            <a:endCxn id="108" idx="4"/>
          </p:cNvCxnSpPr>
          <p:nvPr/>
        </p:nvCxnSpPr>
        <p:spPr>
          <a:xfrm rot="5400000" flipH="1" flipV="1">
            <a:off x="1638763" y="1863243"/>
            <a:ext cx="479426" cy="1787052"/>
          </a:xfrm>
          <a:prstGeom prst="bent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34">
            <a:extLst>
              <a:ext uri="{FF2B5EF4-FFF2-40B4-BE49-F238E27FC236}">
                <a16:creationId xmlns:a16="http://schemas.microsoft.com/office/drawing/2014/main" id="{477AC65A-4366-271E-12F8-1C017DD22C51}"/>
              </a:ext>
            </a:extLst>
          </p:cNvPr>
          <p:cNvCxnSpPr>
            <a:cxnSpLocks/>
            <a:stCxn id="24" idx="0"/>
            <a:endCxn id="109" idx="4"/>
          </p:cNvCxnSpPr>
          <p:nvPr/>
        </p:nvCxnSpPr>
        <p:spPr>
          <a:xfrm flipV="1">
            <a:off x="2914228" y="2517056"/>
            <a:ext cx="0" cy="479426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椭圆 91">
            <a:extLst>
              <a:ext uri="{FF2B5EF4-FFF2-40B4-BE49-F238E27FC236}">
                <a16:creationId xmlns:a16="http://schemas.microsoft.com/office/drawing/2014/main" id="{2CCC21D1-FA92-8BD8-0E48-22822C52D3AB}"/>
              </a:ext>
            </a:extLst>
          </p:cNvPr>
          <p:cNvSpPr/>
          <p:nvPr/>
        </p:nvSpPr>
        <p:spPr>
          <a:xfrm>
            <a:off x="9328172" y="5255527"/>
            <a:ext cx="82550" cy="825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B631880D-4DE1-3D0E-BF67-38DAD9680EFA}"/>
              </a:ext>
            </a:extLst>
          </p:cNvPr>
          <p:cNvSpPr/>
          <p:nvPr/>
        </p:nvSpPr>
        <p:spPr>
          <a:xfrm>
            <a:off x="9460262" y="5261651"/>
            <a:ext cx="82550" cy="825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7" name="直接连接符 34">
            <a:extLst>
              <a:ext uri="{FF2B5EF4-FFF2-40B4-BE49-F238E27FC236}">
                <a16:creationId xmlns:a16="http://schemas.microsoft.com/office/drawing/2014/main" id="{84D7AB62-7E9B-9B65-1AA9-D1E5E64F98D4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rot="16200000" flipV="1">
            <a:off x="3843327" y="2375160"/>
            <a:ext cx="351628" cy="2209826"/>
          </a:xfrm>
          <a:prstGeom prst="bent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34">
            <a:extLst>
              <a:ext uri="{FF2B5EF4-FFF2-40B4-BE49-F238E27FC236}">
                <a16:creationId xmlns:a16="http://schemas.microsoft.com/office/drawing/2014/main" id="{943FBFC9-14C3-D9B2-63BD-1A0C20CDD05F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V="1">
            <a:off x="7281073" y="2436083"/>
            <a:ext cx="0" cy="56039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椭圆 107">
            <a:extLst>
              <a:ext uri="{FF2B5EF4-FFF2-40B4-BE49-F238E27FC236}">
                <a16:creationId xmlns:a16="http://schemas.microsoft.com/office/drawing/2014/main" id="{C0AFCCA2-45DF-11CD-03BD-45C33B3086FA}"/>
              </a:ext>
            </a:extLst>
          </p:cNvPr>
          <p:cNvSpPr/>
          <p:nvPr/>
        </p:nvSpPr>
        <p:spPr>
          <a:xfrm>
            <a:off x="2730727" y="2434506"/>
            <a:ext cx="82550" cy="825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CA6835C9-11E4-0BDD-B9AC-D699BB8C55F6}"/>
              </a:ext>
            </a:extLst>
          </p:cNvPr>
          <p:cNvSpPr/>
          <p:nvPr/>
        </p:nvSpPr>
        <p:spPr>
          <a:xfrm>
            <a:off x="2872953" y="2434506"/>
            <a:ext cx="82550" cy="825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F1A00A7-3A22-8BAB-FA7A-E6E8D5047BAA}"/>
              </a:ext>
            </a:extLst>
          </p:cNvPr>
          <p:cNvSpPr txBox="1"/>
          <p:nvPr/>
        </p:nvSpPr>
        <p:spPr>
          <a:xfrm>
            <a:off x="4226608" y="2996482"/>
            <a:ext cx="1794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状态估计、软测量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32" name="直接连接符 34">
            <a:extLst>
              <a:ext uri="{FF2B5EF4-FFF2-40B4-BE49-F238E27FC236}">
                <a16:creationId xmlns:a16="http://schemas.microsoft.com/office/drawing/2014/main" id="{E53F140C-DFBD-99D7-00FF-1DBB9FA34E76}"/>
              </a:ext>
            </a:extLst>
          </p:cNvPr>
          <p:cNvCxnSpPr>
            <a:cxnSpLocks/>
            <a:stCxn id="7" idx="0"/>
            <a:endCxn id="126" idx="2"/>
          </p:cNvCxnSpPr>
          <p:nvPr/>
        </p:nvCxnSpPr>
        <p:spPr>
          <a:xfrm rot="5400000" flipH="1" flipV="1">
            <a:off x="4948240" y="3480073"/>
            <a:ext cx="351628" cy="1"/>
          </a:xfrm>
          <a:prstGeom prst="bent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5" name="椭圆 144">
            <a:extLst>
              <a:ext uri="{FF2B5EF4-FFF2-40B4-BE49-F238E27FC236}">
                <a16:creationId xmlns:a16="http://schemas.microsoft.com/office/drawing/2014/main" id="{4254106B-5303-8829-BBAD-294EC4FA3283}"/>
              </a:ext>
            </a:extLst>
          </p:cNvPr>
          <p:cNvSpPr/>
          <p:nvPr/>
        </p:nvSpPr>
        <p:spPr>
          <a:xfrm>
            <a:off x="3032614" y="2434506"/>
            <a:ext cx="82550" cy="825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6" name="直接连接符 34">
            <a:extLst>
              <a:ext uri="{FF2B5EF4-FFF2-40B4-BE49-F238E27FC236}">
                <a16:creationId xmlns:a16="http://schemas.microsoft.com/office/drawing/2014/main" id="{6DC86461-8A19-9EA0-5663-825A54DA420E}"/>
              </a:ext>
            </a:extLst>
          </p:cNvPr>
          <p:cNvCxnSpPr>
            <a:cxnSpLocks/>
            <a:stCxn id="126" idx="0"/>
            <a:endCxn id="145" idx="4"/>
          </p:cNvCxnSpPr>
          <p:nvPr/>
        </p:nvCxnSpPr>
        <p:spPr>
          <a:xfrm rot="16200000" flipV="1">
            <a:off x="3859259" y="1731686"/>
            <a:ext cx="479426" cy="2050166"/>
          </a:xfrm>
          <a:prstGeom prst="bent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32F7B9D-B5CF-074A-B13F-D1820009CC92}"/>
              </a:ext>
            </a:extLst>
          </p:cNvPr>
          <p:cNvSpPr txBox="1"/>
          <p:nvPr/>
        </p:nvSpPr>
        <p:spPr>
          <a:xfrm>
            <a:off x="3573643" y="1776305"/>
            <a:ext cx="2045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智慧蒸馏、火电机组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A838E5-BD9F-5445-5188-61A2EB607A1A}"/>
              </a:ext>
            </a:extLst>
          </p:cNvPr>
          <p:cNvSpPr txBox="1"/>
          <p:nvPr/>
        </p:nvSpPr>
        <p:spPr>
          <a:xfrm>
            <a:off x="8183305" y="1776305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核用等离子</a:t>
            </a:r>
          </a:p>
        </p:txBody>
      </p:sp>
    </p:spTree>
    <p:extLst>
      <p:ext uri="{BB962C8B-B14F-4D97-AF65-F5344CB8AC3E}">
        <p14:creationId xmlns:p14="http://schemas.microsoft.com/office/powerpoint/2010/main" val="3682114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69D2E-A796-01BE-C3CB-170593EED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EFC68A2-D386-69E9-608A-6863FB9FEDEF}"/>
              </a:ext>
            </a:extLst>
          </p:cNvPr>
          <p:cNvSpPr txBox="1"/>
          <p:nvPr/>
        </p:nvSpPr>
        <p:spPr>
          <a:xfrm>
            <a:off x="700742" y="5780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B68074-1704-A0BF-03E3-50886453E85E}"/>
              </a:ext>
            </a:extLst>
          </p:cNvPr>
          <p:cNvSpPr txBox="1"/>
          <p:nvPr/>
        </p:nvSpPr>
        <p:spPr>
          <a:xfrm>
            <a:off x="1602184" y="20423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1.1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背景介绍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BA4980-249A-5AD3-6748-14DAC8BDCEA1}"/>
              </a:ext>
            </a:extLst>
          </p:cNvPr>
          <p:cNvSpPr txBox="1"/>
          <p:nvPr/>
        </p:nvSpPr>
        <p:spPr>
          <a:xfrm>
            <a:off x="1298724" y="1509259"/>
            <a:ext cx="3283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人工智能和机器学习介绍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15ED3F-2E56-591A-A9B3-184EE456BB4B}"/>
              </a:ext>
            </a:extLst>
          </p:cNvPr>
          <p:cNvSpPr txBox="1"/>
          <p:nvPr/>
        </p:nvSpPr>
        <p:spPr>
          <a:xfrm>
            <a:off x="1298724" y="4240215"/>
            <a:ext cx="3510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大语言模型和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08747C-4EB1-5E8A-1AD7-199211346AD7}"/>
              </a:ext>
            </a:extLst>
          </p:cNvPr>
          <p:cNvSpPr txBox="1"/>
          <p:nvPr/>
        </p:nvSpPr>
        <p:spPr>
          <a:xfrm>
            <a:off x="1602184" y="254468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1.2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技术路线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806494E-E66F-F194-3DA7-809B30144961}"/>
              </a:ext>
            </a:extLst>
          </p:cNvPr>
          <p:cNvSpPr txBox="1"/>
          <p:nvPr/>
        </p:nvSpPr>
        <p:spPr>
          <a:xfrm>
            <a:off x="1602184" y="304701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1.3 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注意事项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F38BA1F-F0B4-1741-B34D-CF09CC0D2618}"/>
              </a:ext>
            </a:extLst>
          </p:cNvPr>
          <p:cNvSpPr txBox="1"/>
          <p:nvPr/>
        </p:nvSpPr>
        <p:spPr>
          <a:xfrm>
            <a:off x="1602184" y="477331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背景介绍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4A02C6-C0A1-4CA7-6BCF-0E5300419CCD}"/>
              </a:ext>
            </a:extLst>
          </p:cNvPr>
          <p:cNvSpPr txBox="1"/>
          <p:nvPr/>
        </p:nvSpPr>
        <p:spPr>
          <a:xfrm>
            <a:off x="1602184" y="527564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如何使用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22EC73-6717-8DE0-F83D-4BD48E30BAC5}"/>
              </a:ext>
            </a:extLst>
          </p:cNvPr>
          <p:cNvSpPr txBox="1"/>
          <p:nvPr/>
        </p:nvSpPr>
        <p:spPr>
          <a:xfrm>
            <a:off x="1602184" y="355251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1.4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小结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1BAC13-967F-BC10-6D31-D94CB056F9AD}"/>
              </a:ext>
            </a:extLst>
          </p:cNvPr>
          <p:cNvSpPr txBox="1"/>
          <p:nvPr/>
        </p:nvSpPr>
        <p:spPr>
          <a:xfrm>
            <a:off x="1602184" y="577796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1784706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8B050-D184-6D9A-FCAF-E8CD944DC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CB28411-4DFD-C8C7-65CC-DFC177DBCC47}"/>
              </a:ext>
            </a:extLst>
          </p:cNvPr>
          <p:cNvSpPr txBox="1"/>
          <p:nvPr/>
        </p:nvSpPr>
        <p:spPr>
          <a:xfrm>
            <a:off x="700742" y="578075"/>
            <a:ext cx="5482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模型效果也有极限</a:t>
            </a: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CDFBC7B1-C248-5868-2C6B-1F7EB52135AA}"/>
              </a:ext>
            </a:extLst>
          </p:cNvPr>
          <p:cNvSpPr txBox="1">
            <a:spLocks/>
          </p:cNvSpPr>
          <p:nvPr/>
        </p:nvSpPr>
        <p:spPr>
          <a:xfrm>
            <a:off x="804460" y="1321540"/>
            <a:ext cx="9780990" cy="13017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不要迷信模型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：数据质量是模型效果的上限，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数据质量缺陷不可能通过模型来弥补</a:t>
            </a:r>
            <a:endParaRPr lang="en-US" altLang="zh-CN" sz="1600" b="1" dirty="0">
              <a:solidFill>
                <a:srgbClr val="3333B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数据建模潜力预估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：前期可先采用简单的分析算法和模型验证可行性和潜力，取得效果后再进一步优化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减少信息损失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：优化采样方式（软硬件性能、测点布设等）、数据清洗和特征建模方法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图表, 瀑布图&#10;&#10;描述已自动生成">
            <a:extLst>
              <a:ext uri="{FF2B5EF4-FFF2-40B4-BE49-F238E27FC236}">
                <a16:creationId xmlns:a16="http://schemas.microsoft.com/office/drawing/2014/main" id="{A90D1242-4DAA-C5F4-96DA-5494112148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0" r="6508" b="52250"/>
          <a:stretch/>
        </p:blipFill>
        <p:spPr>
          <a:xfrm>
            <a:off x="448672" y="3595406"/>
            <a:ext cx="5182131" cy="2535614"/>
          </a:xfrm>
          <a:prstGeom prst="rect">
            <a:avLst/>
          </a:prstGeom>
        </p:spPr>
      </p:pic>
      <p:pic>
        <p:nvPicPr>
          <p:cNvPr id="5" name="图片 4" descr="图表, 瀑布图&#10;&#10;描述已自动生成">
            <a:extLst>
              <a:ext uri="{FF2B5EF4-FFF2-40B4-BE49-F238E27FC236}">
                <a16:creationId xmlns:a16="http://schemas.microsoft.com/office/drawing/2014/main" id="{A968F63A-CB40-1564-FCEC-10AB54FFAC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0" t="47967" r="735" b="-654"/>
          <a:stretch/>
        </p:blipFill>
        <p:spPr>
          <a:xfrm>
            <a:off x="6183207" y="3426460"/>
            <a:ext cx="5837538" cy="267616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2DB668-0903-3A77-601F-20030D5484EE}"/>
              </a:ext>
            </a:extLst>
          </p:cNvPr>
          <p:cNvSpPr txBox="1"/>
          <p:nvPr/>
        </p:nvSpPr>
        <p:spPr>
          <a:xfrm>
            <a:off x="1944385" y="2660151"/>
            <a:ext cx="34163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需要减少这些环节中的信息损失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B0B22FB-3DD4-194F-A44C-835108B7F6E4}"/>
              </a:ext>
            </a:extLst>
          </p:cNvPr>
          <p:cNvCxnSpPr>
            <a:cxnSpLocks/>
          </p:cNvCxnSpPr>
          <p:nvPr/>
        </p:nvCxnSpPr>
        <p:spPr>
          <a:xfrm>
            <a:off x="2391331" y="3197860"/>
            <a:ext cx="0" cy="360680"/>
          </a:xfrm>
          <a:prstGeom prst="straightConnector1">
            <a:avLst/>
          </a:prstGeom>
          <a:ln w="57150">
            <a:solidFill>
              <a:srgbClr val="C00000"/>
            </a:solidFill>
            <a:tailEnd type="stealth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97DC280-54BE-0C60-1E7B-65E8550A2632}"/>
              </a:ext>
            </a:extLst>
          </p:cNvPr>
          <p:cNvCxnSpPr>
            <a:cxnSpLocks/>
          </p:cNvCxnSpPr>
          <p:nvPr/>
        </p:nvCxnSpPr>
        <p:spPr>
          <a:xfrm>
            <a:off x="3652546" y="3197860"/>
            <a:ext cx="0" cy="360680"/>
          </a:xfrm>
          <a:prstGeom prst="straightConnector1">
            <a:avLst/>
          </a:prstGeom>
          <a:ln w="57150">
            <a:solidFill>
              <a:srgbClr val="C00000"/>
            </a:solidFill>
            <a:tailEnd type="stealth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489629C-89A7-6B5B-490A-74DEF721E167}"/>
              </a:ext>
            </a:extLst>
          </p:cNvPr>
          <p:cNvCxnSpPr>
            <a:cxnSpLocks/>
          </p:cNvCxnSpPr>
          <p:nvPr/>
        </p:nvCxnSpPr>
        <p:spPr>
          <a:xfrm>
            <a:off x="4872911" y="3197860"/>
            <a:ext cx="0" cy="360680"/>
          </a:xfrm>
          <a:prstGeom prst="straightConnector1">
            <a:avLst/>
          </a:prstGeom>
          <a:ln w="57150">
            <a:solidFill>
              <a:srgbClr val="C00000"/>
            </a:solidFill>
            <a:tailEnd type="stealth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8CC0BB1-D3A1-9778-AEA8-F6528D0D268D}"/>
              </a:ext>
            </a:extLst>
          </p:cNvPr>
          <p:cNvCxnSpPr>
            <a:cxnSpLocks/>
          </p:cNvCxnSpPr>
          <p:nvPr/>
        </p:nvCxnSpPr>
        <p:spPr>
          <a:xfrm>
            <a:off x="2365375" y="3197860"/>
            <a:ext cx="253047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E379C71-6EF3-0C7A-092A-B772C4433EF9}"/>
              </a:ext>
            </a:extLst>
          </p:cNvPr>
          <p:cNvSpPr txBox="1"/>
          <p:nvPr/>
        </p:nvSpPr>
        <p:spPr>
          <a:xfrm>
            <a:off x="6767203" y="2660151"/>
            <a:ext cx="387798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数据是一座矿山，模型负责挖矿</a:t>
            </a:r>
            <a:r>
              <a:rPr lang="en-US" altLang="zh-CN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”</a:t>
            </a:r>
            <a:endParaRPr lang="zh-CN" altLang="en-US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36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C2297-FE77-13A7-F951-D8DFBCEE1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563B64F-D4B3-FDFC-F600-5476A8ED786C}"/>
              </a:ext>
            </a:extLst>
          </p:cNvPr>
          <p:cNvSpPr txBox="1"/>
          <p:nvPr/>
        </p:nvSpPr>
        <p:spPr>
          <a:xfrm>
            <a:off x="700742" y="578075"/>
            <a:ext cx="5123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区分关联和因果</a:t>
            </a: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01F44F27-EA3C-7737-F90F-616541E8EABF}"/>
              </a:ext>
            </a:extLst>
          </p:cNvPr>
          <p:cNvSpPr txBox="1">
            <a:spLocks/>
          </p:cNvSpPr>
          <p:nvPr/>
        </p:nvSpPr>
        <p:spPr>
          <a:xfrm>
            <a:off x="804460" y="1321539"/>
            <a:ext cx="7354482" cy="137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常见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基于关联而非因果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，只要有关联就一定可以做预测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但是工业控制涉及因果，建模时要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慎重辨别</a:t>
            </a:r>
            <a:endParaRPr lang="en-US" altLang="zh-CN" sz="1600" b="1" dirty="0">
              <a:solidFill>
                <a:srgbClr val="3333B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预测任务可以利用关联，但控制任务必须使用原因预测结果</a:t>
            </a:r>
            <a:endParaRPr lang="en-US" altLang="zh-CN" sz="1600" b="1" dirty="0">
              <a:solidFill>
                <a:srgbClr val="3333B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2229BD8-7DA3-7E2C-6F53-C31DA44F1D7E}"/>
              </a:ext>
            </a:extLst>
          </p:cNvPr>
          <p:cNvGrpSpPr/>
          <p:nvPr/>
        </p:nvGrpSpPr>
        <p:grpSpPr>
          <a:xfrm>
            <a:off x="1000251" y="3331661"/>
            <a:ext cx="1729961" cy="1568232"/>
            <a:chOff x="985058" y="2320370"/>
            <a:chExt cx="1729961" cy="156823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AB649C0-3904-025D-DA57-D1A1869D6424}"/>
                </a:ext>
              </a:extLst>
            </p:cNvPr>
            <p:cNvSpPr txBox="1"/>
            <p:nvPr/>
          </p:nvSpPr>
          <p:spPr>
            <a:xfrm>
              <a:off x="1238332" y="2320370"/>
              <a:ext cx="1223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华文新魏" panose="02010800040101010101" pitchFamily="2" charset="-122"/>
                  <a:cs typeface="Times New Roman" panose="02020603050405020304" pitchFamily="18" charset="0"/>
                </a:rPr>
                <a:t>因果</a:t>
              </a:r>
              <a:endParaRPr lang="en-US" altLang="zh-CN" sz="20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ea typeface="华文新魏" panose="02010800040101010101" pitchFamily="2" charset="-122"/>
                  <a:cs typeface="Times New Roman" panose="02020603050405020304" pitchFamily="18" charset="0"/>
                </a:rPr>
                <a:t>Causality</a:t>
              </a:r>
              <a:endParaRPr lang="zh-CN" altLang="en-US" sz="20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DD48678-D8E2-7CB1-544A-219189E87873}"/>
                </a:ext>
              </a:extLst>
            </p:cNvPr>
            <p:cNvSpPr txBox="1"/>
            <p:nvPr/>
          </p:nvSpPr>
          <p:spPr>
            <a:xfrm>
              <a:off x="985058" y="3200400"/>
              <a:ext cx="1729961" cy="688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30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存在方向和强弱</a:t>
              </a:r>
              <a:endPara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marL="285750" indent="-230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可用于控制干预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9659106-760C-B76B-EB04-35EB1DF0AD39}"/>
              </a:ext>
            </a:extLst>
          </p:cNvPr>
          <p:cNvGrpSpPr/>
          <p:nvPr/>
        </p:nvGrpSpPr>
        <p:grpSpPr>
          <a:xfrm>
            <a:off x="4118588" y="3331661"/>
            <a:ext cx="3525324" cy="1891397"/>
            <a:chOff x="3963785" y="2320370"/>
            <a:chExt cx="3525324" cy="189139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DD2F99E-9841-311C-F06C-75BFB8C3E84E}"/>
                </a:ext>
              </a:extLst>
            </p:cNvPr>
            <p:cNvSpPr txBox="1"/>
            <p:nvPr/>
          </p:nvSpPr>
          <p:spPr>
            <a:xfrm>
              <a:off x="5008141" y="2320370"/>
              <a:ext cx="14366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华文新魏" panose="02010800040101010101" pitchFamily="2" charset="-122"/>
                  <a:cs typeface="Times New Roman" panose="02020603050405020304" pitchFamily="18" charset="0"/>
                </a:rPr>
                <a:t>关联</a:t>
              </a:r>
              <a:endParaRPr lang="en-US" altLang="zh-CN" sz="20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ea typeface="华文新魏" panose="02010800040101010101" pitchFamily="2" charset="-122"/>
                  <a:cs typeface="Times New Roman" panose="02020603050405020304" pitchFamily="18" charset="0"/>
                </a:rPr>
                <a:t>Association</a:t>
              </a:r>
              <a:endParaRPr lang="zh-CN" altLang="en-US" sz="20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6454445-BAFE-840A-10B7-B5AAFF37E4C7}"/>
                </a:ext>
              </a:extLst>
            </p:cNvPr>
            <p:cNvSpPr txBox="1"/>
            <p:nvPr/>
          </p:nvSpPr>
          <p:spPr>
            <a:xfrm>
              <a:off x="3963785" y="3200400"/>
              <a:ext cx="3525324" cy="1011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30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因果导致关联，但关联并不一定是因果</a:t>
              </a:r>
              <a:endPara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marL="285750" indent="-230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关联具有强弱，但没有方向</a:t>
              </a:r>
              <a:endPara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marL="285750" indent="-230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基于关联，可以使用结果预测原因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C07159B-6772-D9CA-CF1A-40D8C71789DF}"/>
              </a:ext>
            </a:extLst>
          </p:cNvPr>
          <p:cNvGrpSpPr/>
          <p:nvPr/>
        </p:nvGrpSpPr>
        <p:grpSpPr>
          <a:xfrm>
            <a:off x="8926329" y="3331661"/>
            <a:ext cx="2807179" cy="1568232"/>
            <a:chOff x="9128761" y="2320370"/>
            <a:chExt cx="2807179" cy="156823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C2A067F-0486-80B0-CDD2-70360142A73E}"/>
                </a:ext>
              </a:extLst>
            </p:cNvPr>
            <p:cNvSpPr txBox="1"/>
            <p:nvPr/>
          </p:nvSpPr>
          <p:spPr>
            <a:xfrm>
              <a:off x="9801926" y="2320370"/>
              <a:ext cx="14608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华文新魏" panose="02010800040101010101" pitchFamily="2" charset="-122"/>
                  <a:cs typeface="Times New Roman" panose="02020603050405020304" pitchFamily="18" charset="0"/>
                </a:rPr>
                <a:t>相关</a:t>
              </a:r>
              <a:endParaRPr lang="en-US" altLang="zh-CN" sz="20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ea typeface="华文新魏" panose="02010800040101010101" pitchFamily="2" charset="-122"/>
                  <a:cs typeface="Times New Roman" panose="02020603050405020304" pitchFamily="18" charset="0"/>
                </a:rPr>
                <a:t>Correlation</a:t>
              </a:r>
              <a:endParaRPr lang="zh-CN" altLang="en-US" sz="20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8FCC9B9-C2FA-150D-FE8D-4E0D249C9209}"/>
                </a:ext>
              </a:extLst>
            </p:cNvPr>
            <p:cNvSpPr txBox="1"/>
            <p:nvPr/>
          </p:nvSpPr>
          <p:spPr>
            <a:xfrm>
              <a:off x="9128761" y="3200400"/>
              <a:ext cx="2807179" cy="688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30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相关是线性的关联</a:t>
              </a:r>
              <a:endPara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marL="285750" indent="-230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相关存在强弱，但不存在方向</a:t>
              </a:r>
            </a:p>
          </p:txBody>
        </p:sp>
      </p:grpSp>
      <p:sp>
        <p:nvSpPr>
          <p:cNvPr id="17" name="文本占位符 3">
            <a:extLst>
              <a:ext uri="{FF2B5EF4-FFF2-40B4-BE49-F238E27FC236}">
                <a16:creationId xmlns:a16="http://schemas.microsoft.com/office/drawing/2014/main" id="{FCF1E62B-A9C1-A2E8-3EBD-9CFC5008B946}"/>
              </a:ext>
            </a:extLst>
          </p:cNvPr>
          <p:cNvSpPr txBox="1">
            <a:spLocks/>
          </p:cNvSpPr>
          <p:nvPr/>
        </p:nvSpPr>
        <p:spPr>
          <a:xfrm>
            <a:off x="7802418" y="1395478"/>
            <a:ext cx="4003040" cy="13217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太阳升起鸡打鸣（因果）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通过鸡是否打鸣可以</a:t>
            </a:r>
            <a:r>
              <a:rPr lang="zh-CN" altLang="en-US" sz="1400" b="1" dirty="0">
                <a:solidFill>
                  <a:srgbClr val="3333B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预测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太阳是否升起（关联）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但不能说鸡打鸣</a:t>
            </a:r>
            <a:r>
              <a:rPr lang="zh-CN" altLang="en-US" sz="1400" b="1" dirty="0">
                <a:solidFill>
                  <a:srgbClr val="3333B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导致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了太阳的升起（控制）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98E23E9-993E-CB8D-F7EC-E87A68C7CFB0}"/>
              </a:ext>
            </a:extLst>
          </p:cNvPr>
          <p:cNvSpPr/>
          <p:nvPr/>
        </p:nvSpPr>
        <p:spPr>
          <a:xfrm>
            <a:off x="7655560" y="1101295"/>
            <a:ext cx="4149898" cy="15038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663C3C90-57E4-0250-5BB2-A326529B0F74}"/>
              </a:ext>
            </a:extLst>
          </p:cNvPr>
          <p:cNvSpPr/>
          <p:nvPr/>
        </p:nvSpPr>
        <p:spPr>
          <a:xfrm>
            <a:off x="7933802" y="3610448"/>
            <a:ext cx="450280" cy="85819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3DA44AE5-FD34-B229-927F-DD5FB2F878E6}"/>
              </a:ext>
            </a:extLst>
          </p:cNvPr>
          <p:cNvSpPr/>
          <p:nvPr/>
        </p:nvSpPr>
        <p:spPr>
          <a:xfrm>
            <a:off x="3351201" y="3610448"/>
            <a:ext cx="450280" cy="85819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D60050-0083-A099-DB26-B0C2AD385E88}"/>
              </a:ext>
            </a:extLst>
          </p:cNvPr>
          <p:cNvSpPr txBox="1"/>
          <p:nvPr/>
        </p:nvSpPr>
        <p:spPr>
          <a:xfrm>
            <a:off x="7802418" y="922968"/>
            <a:ext cx="182614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因果和关联的区别</a:t>
            </a:r>
          </a:p>
        </p:txBody>
      </p:sp>
    </p:spTree>
    <p:extLst>
      <p:ext uri="{BB962C8B-B14F-4D97-AF65-F5344CB8AC3E}">
        <p14:creationId xmlns:p14="http://schemas.microsoft.com/office/powerpoint/2010/main" val="316203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03BD2-FEF5-066D-9E68-40318252A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F57DF79-7926-FD79-C9E9-86662B6909EE}"/>
              </a:ext>
            </a:extLst>
          </p:cNvPr>
          <p:cNvSpPr txBox="1"/>
          <p:nvPr/>
        </p:nvSpPr>
        <p:spPr>
          <a:xfrm>
            <a:off x="700742" y="578075"/>
            <a:ext cx="4764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伪关联与巧合</a:t>
            </a: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474A1A57-E30D-44A8-8FBE-9BCE0B3D791A}"/>
              </a:ext>
            </a:extLst>
          </p:cNvPr>
          <p:cNvSpPr txBox="1">
            <a:spLocks/>
          </p:cNvSpPr>
          <p:nvPr/>
        </p:nvSpPr>
        <p:spPr>
          <a:xfrm>
            <a:off x="804460" y="1321539"/>
            <a:ext cx="9802580" cy="23964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人工智能模型能够充分挖掘和利用数据中的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关联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，但数据可能存在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伪关联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：少数观测样本并不代表蕴含的真实关系，可能只是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巧合</a:t>
            </a:r>
            <a:endParaRPr lang="en-US" altLang="zh-CN" sz="1600" b="1" dirty="0">
              <a:solidFill>
                <a:srgbClr val="3333B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如何解决？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提高样本质量（提高测量准确性、增加样本量等）</a:t>
            </a:r>
            <a:endParaRPr lang="en-US" altLang="zh-CN" sz="1600" b="1" dirty="0">
              <a:solidFill>
                <a:srgbClr val="3333B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多次测试，采用统计检验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等方式大概率地拒绝巧合事件，提高分析结果和模型的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显著性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和可信度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过程机理知识参与判断</a:t>
            </a:r>
            <a:endParaRPr lang="en-US" altLang="zh-CN" sz="1600" b="1" dirty="0">
              <a:solidFill>
                <a:srgbClr val="3333B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9127F61-7C09-5682-6914-3B748584A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51" y="4640909"/>
            <a:ext cx="4274983" cy="14400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8CAA4D-A5C5-1B7C-9FAF-3157D543E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640" y="4640908"/>
            <a:ext cx="4138612" cy="144006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3CD23CD-D02C-39A6-CC59-E1F738E9063C}"/>
              </a:ext>
            </a:extLst>
          </p:cNvPr>
          <p:cNvSpPr txBox="1"/>
          <p:nvPr/>
        </p:nvSpPr>
        <p:spPr>
          <a:xfrm>
            <a:off x="3568853" y="4481408"/>
            <a:ext cx="198002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美国空间科学研发支出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5A1BE0-0E7E-0D5F-BE5D-273820DA422D}"/>
              </a:ext>
            </a:extLst>
          </p:cNvPr>
          <p:cNvSpPr txBox="1"/>
          <p:nvPr/>
        </p:nvSpPr>
        <p:spPr>
          <a:xfrm>
            <a:off x="3299549" y="5487779"/>
            <a:ext cx="25186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美国每年上吊、窒息自杀人数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9270CF1-5BC3-E43A-F202-F62A5558005D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4558868" y="4789185"/>
            <a:ext cx="79172" cy="94417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16AF400-12E5-482A-5CA1-C48D882C6C5E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348480" y="5096962"/>
            <a:ext cx="210388" cy="390817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E04D5EE9-923C-D92D-9164-025683E9FE74}"/>
              </a:ext>
            </a:extLst>
          </p:cNvPr>
          <p:cNvSpPr txBox="1"/>
          <p:nvPr/>
        </p:nvSpPr>
        <p:spPr>
          <a:xfrm>
            <a:off x="804460" y="3938273"/>
            <a:ext cx="226215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数据体现的伪关联：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AC2CD53-F182-655D-72EC-C38FAAFA6C3F}"/>
              </a:ext>
            </a:extLst>
          </p:cNvPr>
          <p:cNvSpPr txBox="1"/>
          <p:nvPr/>
        </p:nvSpPr>
        <p:spPr>
          <a:xfrm>
            <a:off x="9314333" y="4984593"/>
            <a:ext cx="16209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美国选美冠军年龄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264AC8F-9520-BDD0-6572-381E52623DA0}"/>
              </a:ext>
            </a:extLst>
          </p:cNvPr>
          <p:cNvSpPr txBox="1"/>
          <p:nvPr/>
        </p:nvSpPr>
        <p:spPr>
          <a:xfrm>
            <a:off x="9685173" y="5927081"/>
            <a:ext cx="14414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每年被谋杀人数</a:t>
            </a:r>
          </a:p>
        </p:txBody>
      </p:sp>
    </p:spTree>
    <p:extLst>
      <p:ext uri="{BB962C8B-B14F-4D97-AF65-F5344CB8AC3E}">
        <p14:creationId xmlns:p14="http://schemas.microsoft.com/office/powerpoint/2010/main" val="274804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FD390-C6F9-57FC-41E0-0784A92C2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D3F5D9-4B9B-8B06-2ADC-6FBB1CC0FFC2}"/>
              </a:ext>
            </a:extLst>
          </p:cNvPr>
          <p:cNvSpPr txBox="1"/>
          <p:nvPr/>
        </p:nvSpPr>
        <p:spPr>
          <a:xfrm>
            <a:off x="700742" y="5780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D1A9C7-DE32-647E-59E5-126BCEDAB5D2}"/>
              </a:ext>
            </a:extLst>
          </p:cNvPr>
          <p:cNvSpPr txBox="1"/>
          <p:nvPr/>
        </p:nvSpPr>
        <p:spPr>
          <a:xfrm>
            <a:off x="1602184" y="20423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1.1 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背景介绍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E0463A-F497-B88D-8FE3-40D2FC35FC22}"/>
              </a:ext>
            </a:extLst>
          </p:cNvPr>
          <p:cNvSpPr txBox="1"/>
          <p:nvPr/>
        </p:nvSpPr>
        <p:spPr>
          <a:xfrm>
            <a:off x="1298724" y="1509259"/>
            <a:ext cx="3283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人工智能和机器学习介绍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A41E65-752F-6E12-5FD1-DB1B079AFBE0}"/>
              </a:ext>
            </a:extLst>
          </p:cNvPr>
          <p:cNvSpPr txBox="1"/>
          <p:nvPr/>
        </p:nvSpPr>
        <p:spPr>
          <a:xfrm>
            <a:off x="1298724" y="4240215"/>
            <a:ext cx="3510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大语言模型和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E93B90-53A5-2B7C-BEBD-4A8524745440}"/>
              </a:ext>
            </a:extLst>
          </p:cNvPr>
          <p:cNvSpPr txBox="1"/>
          <p:nvPr/>
        </p:nvSpPr>
        <p:spPr>
          <a:xfrm>
            <a:off x="1602184" y="254468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1.2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技术路线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0FBAF0-33E7-48F3-96DB-076F6DC3CBE1}"/>
              </a:ext>
            </a:extLst>
          </p:cNvPr>
          <p:cNvSpPr txBox="1"/>
          <p:nvPr/>
        </p:nvSpPr>
        <p:spPr>
          <a:xfrm>
            <a:off x="1602184" y="304701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1.3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注意事项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01F443E-9EFA-4BD7-0EC0-612F80BC3447}"/>
              </a:ext>
            </a:extLst>
          </p:cNvPr>
          <p:cNvSpPr txBox="1"/>
          <p:nvPr/>
        </p:nvSpPr>
        <p:spPr>
          <a:xfrm>
            <a:off x="1602184" y="477331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背景介绍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CF3E1A4-D530-F74D-9401-876B70BC8AB6}"/>
              </a:ext>
            </a:extLst>
          </p:cNvPr>
          <p:cNvSpPr txBox="1"/>
          <p:nvPr/>
        </p:nvSpPr>
        <p:spPr>
          <a:xfrm>
            <a:off x="1602184" y="527564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如何使用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6CA0786-2A29-B235-48B1-EE434175E5CC}"/>
              </a:ext>
            </a:extLst>
          </p:cNvPr>
          <p:cNvSpPr txBox="1"/>
          <p:nvPr/>
        </p:nvSpPr>
        <p:spPr>
          <a:xfrm>
            <a:off x="1602184" y="355251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1.4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小结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EB8B85-4E5D-5E20-CD4A-F6A562CDEC11}"/>
              </a:ext>
            </a:extLst>
          </p:cNvPr>
          <p:cNvSpPr txBox="1"/>
          <p:nvPr/>
        </p:nvSpPr>
        <p:spPr>
          <a:xfrm>
            <a:off x="1602184" y="577796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1434946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3E22B-9DF2-3DEB-5D70-7F0826BE6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327D89-2FF0-A2B5-4627-890174A5A861}"/>
              </a:ext>
            </a:extLst>
          </p:cNvPr>
          <p:cNvSpPr txBox="1"/>
          <p:nvPr/>
        </p:nvSpPr>
        <p:spPr>
          <a:xfrm>
            <a:off x="700742" y="578075"/>
            <a:ext cx="4764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模型的适应性</a:t>
            </a: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B934A3D9-13CB-EC6F-D880-D1E17AB7340E}"/>
              </a:ext>
            </a:extLst>
          </p:cNvPr>
          <p:cNvSpPr txBox="1">
            <a:spLocks/>
          </p:cNvSpPr>
          <p:nvPr/>
        </p:nvSpPr>
        <p:spPr>
          <a:xfrm>
            <a:off x="804460" y="1321539"/>
            <a:ext cx="8110940" cy="13462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模型学习的对象是变量数据间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稳定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的关联关系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但在实际过程中，由于工况切换、设备性能退化等原因，变量关系动态变化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可通过模型微调、迁移学习等手段使模型具备在线实时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自适应能力</a:t>
            </a:r>
            <a:endParaRPr lang="en-US" altLang="zh-CN" sz="1600" b="1" dirty="0">
              <a:solidFill>
                <a:srgbClr val="3333B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BF3BD9D-1431-A60C-8440-4501A4A9DB59}"/>
              </a:ext>
            </a:extLst>
          </p:cNvPr>
          <p:cNvCxnSpPr>
            <a:cxnSpLocks/>
          </p:cNvCxnSpPr>
          <p:nvPr/>
        </p:nvCxnSpPr>
        <p:spPr>
          <a:xfrm>
            <a:off x="589280" y="4461215"/>
            <a:ext cx="10078720" cy="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91FAAB4-E512-1E24-7842-936A422D09D7}"/>
              </a:ext>
            </a:extLst>
          </p:cNvPr>
          <p:cNvSpPr txBox="1"/>
          <p:nvPr/>
        </p:nvSpPr>
        <p:spPr>
          <a:xfrm>
            <a:off x="10769425" y="4291938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过程运行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E6C060-1CBA-EE1D-191A-21D9013A73B9}"/>
              </a:ext>
            </a:extLst>
          </p:cNvPr>
          <p:cNvSpPr/>
          <p:nvPr/>
        </p:nvSpPr>
        <p:spPr>
          <a:xfrm>
            <a:off x="1107162" y="3279140"/>
            <a:ext cx="2352039" cy="235203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2968B56-6E7A-B6FC-A76C-0AEE2C8C9DED}"/>
              </a:ext>
            </a:extLst>
          </p:cNvPr>
          <p:cNvSpPr txBox="1"/>
          <p:nvPr/>
        </p:nvSpPr>
        <p:spPr>
          <a:xfrm>
            <a:off x="1946390" y="2842288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阶段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A1CFC95-D44F-E2E7-58D9-4A5942FFC254}"/>
              </a:ext>
            </a:extLst>
          </p:cNvPr>
          <p:cNvSpPr/>
          <p:nvPr/>
        </p:nvSpPr>
        <p:spPr>
          <a:xfrm>
            <a:off x="1827010" y="3747768"/>
            <a:ext cx="238759" cy="238759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0B1D9A3-B7AC-3C88-BE2B-BF606401C129}"/>
              </a:ext>
            </a:extLst>
          </p:cNvPr>
          <p:cNvSpPr/>
          <p:nvPr/>
        </p:nvSpPr>
        <p:spPr>
          <a:xfrm>
            <a:off x="1827010" y="4335778"/>
            <a:ext cx="238759" cy="23875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2BE566C-C6C8-69D1-4C34-E431FDA90E26}"/>
              </a:ext>
            </a:extLst>
          </p:cNvPr>
          <p:cNvSpPr/>
          <p:nvPr/>
        </p:nvSpPr>
        <p:spPr>
          <a:xfrm>
            <a:off x="1827010" y="4923788"/>
            <a:ext cx="238759" cy="23875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96356A0-4FDA-8E60-51B3-6997336672A4}"/>
              </a:ext>
            </a:extLst>
          </p:cNvPr>
          <p:cNvSpPr/>
          <p:nvPr/>
        </p:nvSpPr>
        <p:spPr>
          <a:xfrm>
            <a:off x="2658613" y="4335778"/>
            <a:ext cx="238759" cy="2387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5F0702C-AFAB-FE63-8EAB-079AEC843B75}"/>
                  </a:ext>
                </a:extLst>
              </p:cNvPr>
              <p:cNvSpPr txBox="1"/>
              <p:nvPr/>
            </p:nvSpPr>
            <p:spPr>
              <a:xfrm>
                <a:off x="1544241" y="3651703"/>
                <a:ext cx="23583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5F0702C-AFAB-FE63-8EAB-079AEC843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241" y="3651703"/>
                <a:ext cx="235834" cy="215444"/>
              </a:xfrm>
              <a:prstGeom prst="rect">
                <a:avLst/>
              </a:prstGeom>
              <a:blipFill>
                <a:blip r:embed="rId2"/>
                <a:stretch>
                  <a:fillRect l="-15385" r="-2564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C3B977D-ED8A-7950-4D3A-4E065B6FEEDE}"/>
                  </a:ext>
                </a:extLst>
              </p:cNvPr>
              <p:cNvSpPr txBox="1"/>
              <p:nvPr/>
            </p:nvSpPr>
            <p:spPr>
              <a:xfrm>
                <a:off x="1551475" y="4285883"/>
                <a:ext cx="24000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C3B977D-ED8A-7950-4D3A-4E065B6F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475" y="4285883"/>
                <a:ext cx="240002" cy="215444"/>
              </a:xfrm>
              <a:prstGeom prst="rect">
                <a:avLst/>
              </a:prstGeom>
              <a:blipFill>
                <a:blip r:embed="rId3"/>
                <a:stretch>
                  <a:fillRect l="-15385" r="-5128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AB84EE8-A143-62AD-F46E-C40C311B1692}"/>
                  </a:ext>
                </a:extLst>
              </p:cNvPr>
              <p:cNvSpPr txBox="1"/>
              <p:nvPr/>
            </p:nvSpPr>
            <p:spPr>
              <a:xfrm>
                <a:off x="1540073" y="4873896"/>
                <a:ext cx="2400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AB84EE8-A143-62AD-F46E-C40C311B1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073" y="4873896"/>
                <a:ext cx="240001" cy="215444"/>
              </a:xfrm>
              <a:prstGeom prst="rect">
                <a:avLst/>
              </a:prstGeom>
              <a:blipFill>
                <a:blip r:embed="rId4"/>
                <a:stretch>
                  <a:fillRect l="-15385" r="-5128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795EF0F-5389-054C-AC23-646868A51FDE}"/>
                  </a:ext>
                </a:extLst>
              </p:cNvPr>
              <p:cNvSpPr txBox="1"/>
              <p:nvPr/>
            </p:nvSpPr>
            <p:spPr>
              <a:xfrm>
                <a:off x="2985528" y="4335778"/>
                <a:ext cx="1614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795EF0F-5389-054C-AC23-646868A51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528" y="4335778"/>
                <a:ext cx="161454" cy="215444"/>
              </a:xfrm>
              <a:prstGeom prst="rect">
                <a:avLst/>
              </a:prstGeom>
              <a:blipFill>
                <a:blip r:embed="rId5"/>
                <a:stretch>
                  <a:fillRect l="-23077" r="-19231"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404E526-20A5-153D-BB50-83C4C950A495}"/>
              </a:ext>
            </a:extLst>
          </p:cNvPr>
          <p:cNvCxnSpPr>
            <a:cxnSpLocks/>
          </p:cNvCxnSpPr>
          <p:nvPr/>
        </p:nvCxnSpPr>
        <p:spPr>
          <a:xfrm>
            <a:off x="2077720" y="3971585"/>
            <a:ext cx="543560" cy="39116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FE28F8BC-7371-932C-E4DE-EC78D183BD37}"/>
              </a:ext>
            </a:extLst>
          </p:cNvPr>
          <p:cNvSpPr/>
          <p:nvPr/>
        </p:nvSpPr>
        <p:spPr>
          <a:xfrm>
            <a:off x="4383517" y="3279140"/>
            <a:ext cx="2352039" cy="235203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F70BB3F-91CF-67E4-5C53-504F01EE0C9C}"/>
              </a:ext>
            </a:extLst>
          </p:cNvPr>
          <p:cNvSpPr txBox="1"/>
          <p:nvPr/>
        </p:nvSpPr>
        <p:spPr>
          <a:xfrm>
            <a:off x="5222745" y="2842288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阶段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86158B34-56C3-E8DF-16C8-C33D3FB8A184}"/>
              </a:ext>
            </a:extLst>
          </p:cNvPr>
          <p:cNvSpPr/>
          <p:nvPr/>
        </p:nvSpPr>
        <p:spPr>
          <a:xfrm>
            <a:off x="5103365" y="3747769"/>
            <a:ext cx="238759" cy="23875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87F0373-3FCE-EFFE-12A2-6C85D99A3678}"/>
              </a:ext>
            </a:extLst>
          </p:cNvPr>
          <p:cNvSpPr/>
          <p:nvPr/>
        </p:nvSpPr>
        <p:spPr>
          <a:xfrm>
            <a:off x="5103365" y="4335779"/>
            <a:ext cx="238759" cy="238759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5D410E0-25DB-0C95-9A27-71BE356970A8}"/>
              </a:ext>
            </a:extLst>
          </p:cNvPr>
          <p:cNvSpPr/>
          <p:nvPr/>
        </p:nvSpPr>
        <p:spPr>
          <a:xfrm>
            <a:off x="5103365" y="4923789"/>
            <a:ext cx="238759" cy="23875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5FC7EA6-AFA0-87AB-CD4B-9E1AE9108664}"/>
              </a:ext>
            </a:extLst>
          </p:cNvPr>
          <p:cNvSpPr/>
          <p:nvPr/>
        </p:nvSpPr>
        <p:spPr>
          <a:xfrm>
            <a:off x="5934968" y="4335779"/>
            <a:ext cx="238759" cy="2387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FD65CE5-FEF3-A95A-8F04-B4FE45CFE713}"/>
                  </a:ext>
                </a:extLst>
              </p:cNvPr>
              <p:cNvSpPr txBox="1"/>
              <p:nvPr/>
            </p:nvSpPr>
            <p:spPr>
              <a:xfrm>
                <a:off x="4820596" y="3651704"/>
                <a:ext cx="23583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FD65CE5-FEF3-A95A-8F04-B4FE45CFE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596" y="3651704"/>
                <a:ext cx="235834" cy="215444"/>
              </a:xfrm>
              <a:prstGeom prst="rect">
                <a:avLst/>
              </a:prstGeom>
              <a:blipFill>
                <a:blip r:embed="rId2"/>
                <a:stretch>
                  <a:fillRect l="-15789" r="-5263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055929B-0B23-69D8-C506-90FF5D7AF62D}"/>
                  </a:ext>
                </a:extLst>
              </p:cNvPr>
              <p:cNvSpPr txBox="1"/>
              <p:nvPr/>
            </p:nvSpPr>
            <p:spPr>
              <a:xfrm>
                <a:off x="4827830" y="4285884"/>
                <a:ext cx="24000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055929B-0B23-69D8-C506-90FF5D7AF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830" y="4285884"/>
                <a:ext cx="240002" cy="215444"/>
              </a:xfrm>
              <a:prstGeom prst="rect">
                <a:avLst/>
              </a:prstGeom>
              <a:blipFill>
                <a:blip r:embed="rId3"/>
                <a:stretch>
                  <a:fillRect l="-15385" r="-5128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F675F45C-EC28-E6C2-C45D-75DBABEB99DF}"/>
                  </a:ext>
                </a:extLst>
              </p:cNvPr>
              <p:cNvSpPr txBox="1"/>
              <p:nvPr/>
            </p:nvSpPr>
            <p:spPr>
              <a:xfrm>
                <a:off x="4816428" y="4873897"/>
                <a:ext cx="2400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F675F45C-EC28-E6C2-C45D-75DBABEB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428" y="4873897"/>
                <a:ext cx="240001" cy="215444"/>
              </a:xfrm>
              <a:prstGeom prst="rect">
                <a:avLst/>
              </a:prstGeom>
              <a:blipFill>
                <a:blip r:embed="rId4"/>
                <a:stretch>
                  <a:fillRect l="-15385" r="-5128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FE4D9D3-8E39-B78F-64FB-FCCFF7BB19A9}"/>
                  </a:ext>
                </a:extLst>
              </p:cNvPr>
              <p:cNvSpPr txBox="1"/>
              <p:nvPr/>
            </p:nvSpPr>
            <p:spPr>
              <a:xfrm>
                <a:off x="6261883" y="4335779"/>
                <a:ext cx="1614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FE4D9D3-8E39-B78F-64FB-FCCFF7BB1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883" y="4335779"/>
                <a:ext cx="161454" cy="215444"/>
              </a:xfrm>
              <a:prstGeom prst="rect">
                <a:avLst/>
              </a:prstGeom>
              <a:blipFill>
                <a:blip r:embed="rId5"/>
                <a:stretch>
                  <a:fillRect l="-22222" r="-14815"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0C26694C-7F58-A527-E40E-48F954896515}"/>
              </a:ext>
            </a:extLst>
          </p:cNvPr>
          <p:cNvCxnSpPr>
            <a:cxnSpLocks/>
          </p:cNvCxnSpPr>
          <p:nvPr/>
        </p:nvCxnSpPr>
        <p:spPr>
          <a:xfrm flipV="1">
            <a:off x="5389059" y="4449106"/>
            <a:ext cx="478096" cy="4414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FC33D8C9-8645-7853-1454-68B252B910BA}"/>
              </a:ext>
            </a:extLst>
          </p:cNvPr>
          <p:cNvSpPr/>
          <p:nvPr/>
        </p:nvSpPr>
        <p:spPr>
          <a:xfrm>
            <a:off x="7659872" y="3279140"/>
            <a:ext cx="2352039" cy="235203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69952FE-620F-8A7B-480F-017636167B12}"/>
              </a:ext>
            </a:extLst>
          </p:cNvPr>
          <p:cNvSpPr txBox="1"/>
          <p:nvPr/>
        </p:nvSpPr>
        <p:spPr>
          <a:xfrm>
            <a:off x="8499100" y="2842288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阶段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23A1C9DA-443A-D1AC-3A0E-2D3C5462712A}"/>
              </a:ext>
            </a:extLst>
          </p:cNvPr>
          <p:cNvSpPr/>
          <p:nvPr/>
        </p:nvSpPr>
        <p:spPr>
          <a:xfrm>
            <a:off x="8379720" y="3747769"/>
            <a:ext cx="238759" cy="23875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5DC88F27-64E5-9D2B-C719-BB0DF67DB63A}"/>
              </a:ext>
            </a:extLst>
          </p:cNvPr>
          <p:cNvSpPr/>
          <p:nvPr/>
        </p:nvSpPr>
        <p:spPr>
          <a:xfrm>
            <a:off x="8379720" y="4335779"/>
            <a:ext cx="238759" cy="238759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EF6033D-DF6A-2412-8B20-D4449DA2BB4D}"/>
              </a:ext>
            </a:extLst>
          </p:cNvPr>
          <p:cNvSpPr/>
          <p:nvPr/>
        </p:nvSpPr>
        <p:spPr>
          <a:xfrm>
            <a:off x="8379720" y="4923789"/>
            <a:ext cx="238759" cy="23875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A7D45D74-5D4D-620E-85E2-3CD9654148B3}"/>
              </a:ext>
            </a:extLst>
          </p:cNvPr>
          <p:cNvSpPr/>
          <p:nvPr/>
        </p:nvSpPr>
        <p:spPr>
          <a:xfrm>
            <a:off x="9211323" y="4335779"/>
            <a:ext cx="238759" cy="2387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CDB707BD-5277-0E72-5C19-180443C3A33E}"/>
                  </a:ext>
                </a:extLst>
              </p:cNvPr>
              <p:cNvSpPr txBox="1"/>
              <p:nvPr/>
            </p:nvSpPr>
            <p:spPr>
              <a:xfrm>
                <a:off x="8096951" y="3651704"/>
                <a:ext cx="23583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CDB707BD-5277-0E72-5C19-180443C3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951" y="3651704"/>
                <a:ext cx="235834" cy="215444"/>
              </a:xfrm>
              <a:prstGeom prst="rect">
                <a:avLst/>
              </a:prstGeom>
              <a:blipFill>
                <a:blip r:embed="rId2"/>
                <a:stretch>
                  <a:fillRect l="-15385" r="-2564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8DA25700-067F-84F9-4C4A-CC4477B0BA68}"/>
                  </a:ext>
                </a:extLst>
              </p:cNvPr>
              <p:cNvSpPr txBox="1"/>
              <p:nvPr/>
            </p:nvSpPr>
            <p:spPr>
              <a:xfrm>
                <a:off x="8104185" y="4285884"/>
                <a:ext cx="24000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8DA25700-067F-84F9-4C4A-CC4477B0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185" y="4285884"/>
                <a:ext cx="240002" cy="215444"/>
              </a:xfrm>
              <a:prstGeom prst="rect">
                <a:avLst/>
              </a:prstGeom>
              <a:blipFill>
                <a:blip r:embed="rId3"/>
                <a:stretch>
                  <a:fillRect l="-15000" r="-2500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D1D0492-A3F0-919E-29EA-917D8CF82711}"/>
                  </a:ext>
                </a:extLst>
              </p:cNvPr>
              <p:cNvSpPr txBox="1"/>
              <p:nvPr/>
            </p:nvSpPr>
            <p:spPr>
              <a:xfrm>
                <a:off x="8092783" y="4873897"/>
                <a:ext cx="2400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D1D0492-A3F0-919E-29EA-917D8CF82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783" y="4873897"/>
                <a:ext cx="240001" cy="215444"/>
              </a:xfrm>
              <a:prstGeom prst="rect">
                <a:avLst/>
              </a:prstGeom>
              <a:blipFill>
                <a:blip r:embed="rId4"/>
                <a:stretch>
                  <a:fillRect l="-15385" r="-5128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9D609DA0-0576-3D69-4EDA-BE9C1461469C}"/>
                  </a:ext>
                </a:extLst>
              </p:cNvPr>
              <p:cNvSpPr txBox="1"/>
              <p:nvPr/>
            </p:nvSpPr>
            <p:spPr>
              <a:xfrm>
                <a:off x="9538238" y="4335779"/>
                <a:ext cx="1614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9D609DA0-0576-3D69-4EDA-BE9C14614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238" y="4335779"/>
                <a:ext cx="161454" cy="215444"/>
              </a:xfrm>
              <a:prstGeom prst="rect">
                <a:avLst/>
              </a:prstGeom>
              <a:blipFill>
                <a:blip r:embed="rId5"/>
                <a:stretch>
                  <a:fillRect l="-23077" r="-19231"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D6D986E5-56F5-B508-BCD7-7BEBA68FB48C}"/>
              </a:ext>
            </a:extLst>
          </p:cNvPr>
          <p:cNvCxnSpPr>
            <a:cxnSpLocks/>
          </p:cNvCxnSpPr>
          <p:nvPr/>
        </p:nvCxnSpPr>
        <p:spPr>
          <a:xfrm flipV="1">
            <a:off x="8632329" y="4556760"/>
            <a:ext cx="562471" cy="367029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042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FE69D-9909-402E-8761-3D26B9175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5B586B0-928F-14EE-92B7-290E3C4054A5}"/>
              </a:ext>
            </a:extLst>
          </p:cNvPr>
          <p:cNvSpPr txBox="1"/>
          <p:nvPr/>
        </p:nvSpPr>
        <p:spPr>
          <a:xfrm>
            <a:off x="700742" y="578075"/>
            <a:ext cx="6200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不要轻易用于闭环控制</a:t>
            </a: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0CB41A96-06DA-776A-F3F8-4D4826BA183F}"/>
              </a:ext>
            </a:extLst>
          </p:cNvPr>
          <p:cNvSpPr txBox="1">
            <a:spLocks/>
          </p:cNvSpPr>
          <p:nvPr/>
        </p:nvSpPr>
        <p:spPr>
          <a:xfrm>
            <a:off x="804459" y="1321540"/>
            <a:ext cx="10553351" cy="22598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不要轻易让模型参与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闭环控制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，除非满足以下要求：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稳健性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：模型必须能在各种工况下保持稳定，尤其是在面对噪声、异常数据或全新工况时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可解释性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：对于安全关键系统，模型的可解释性非常重要，以便工程师能够理解和信任模型的决策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实时性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：模型必须在实时控制系统中高效运行，确保能够快速响应过程变化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安全可靠的异常处理和保护机制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，不影响过程安全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41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3DA0-7DA8-36FE-5C50-3C55F4DE3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334F1AD-0415-E23A-1466-9D511D89C2CF}"/>
              </a:ext>
            </a:extLst>
          </p:cNvPr>
          <p:cNvSpPr txBox="1"/>
          <p:nvPr/>
        </p:nvSpPr>
        <p:spPr>
          <a:xfrm>
            <a:off x="700742" y="578075"/>
            <a:ext cx="6559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方法和模型可能存在偏见</a:t>
            </a: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704C7A3B-514B-1F1E-0E81-C61237F959B3}"/>
              </a:ext>
            </a:extLst>
          </p:cNvPr>
          <p:cNvSpPr txBox="1">
            <a:spLocks/>
          </p:cNvSpPr>
          <p:nvPr/>
        </p:nvSpPr>
        <p:spPr>
          <a:xfrm>
            <a:off x="804459" y="1321540"/>
            <a:ext cx="6189008" cy="21074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模型方法的偏见或非公平性是指：所得结果对特定样本值或标签值具有倾向性，导致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系统性偏差</a:t>
            </a:r>
            <a:endParaRPr lang="en-US" altLang="zh-CN" sz="1600" b="1" dirty="0">
              <a:solidFill>
                <a:srgbClr val="3333B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原因有：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数据层面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：样本不均衡，数据处理过程中掺杂主观判断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算法层面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：模型学习时未考虑不同目标值的公平性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评估层面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：训练和测试数据分布不一致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n-US" altLang="zh-CN" sz="1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图片包含 游戏机, 窗户, 建筑, 大&#10;&#10;描述已自动生成">
            <a:extLst>
              <a:ext uri="{FF2B5EF4-FFF2-40B4-BE49-F238E27FC236}">
                <a16:creationId xmlns:a16="http://schemas.microsoft.com/office/drawing/2014/main" id="{C79C10D4-64DD-7326-FFCC-603A5E179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240" y="1586479"/>
            <a:ext cx="4370070" cy="4693446"/>
          </a:xfrm>
          <a:prstGeom prst="rect">
            <a:avLst/>
          </a:prstGeom>
        </p:spPr>
      </p:pic>
      <p:sp>
        <p:nvSpPr>
          <p:cNvPr id="6" name="MH_SubTitle_2">
            <a:extLst>
              <a:ext uri="{FF2B5EF4-FFF2-40B4-BE49-F238E27FC236}">
                <a16:creationId xmlns:a16="http://schemas.microsoft.com/office/drawing/2014/main" id="{C7BF1AFB-281A-7BA9-5A97-D616CD6C5B6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150586" y="1268927"/>
            <a:ext cx="2831378" cy="23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400" b="1" dirty="0">
                <a:latin typeface="华文新魏" panose="02010800040101010101" pitchFamily="2" charset="-122"/>
                <a:ea typeface="华文新魏" panose="02010800040101010101" pitchFamily="2" charset="-122"/>
                <a:sym typeface="+mn-lt"/>
              </a:rPr>
              <a:t>关联系数对不同类型数据的偏见</a:t>
            </a: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935D5B76-64D0-BE20-A2E4-DF55A6A3C23F}"/>
              </a:ext>
            </a:extLst>
          </p:cNvPr>
          <p:cNvSpPr txBox="1">
            <a:spLocks/>
          </p:cNvSpPr>
          <p:nvPr/>
        </p:nvSpPr>
        <p:spPr>
          <a:xfrm>
            <a:off x="804459" y="3429000"/>
            <a:ext cx="6189008" cy="16933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解决方式：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数据层面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：重采样满足样本均衡性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算法层面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：学习目标中加入公平性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评估层面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：采用更适宜的评价方式，比如对于非平衡数据使用召回率、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曲线代替准确率、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AUC</a:t>
            </a:r>
            <a:endParaRPr lang="en-US" altLang="zh-CN" sz="1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859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C7D21-86D5-FB14-206B-06DEBC7C5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A3F8E23-03EB-4373-AEA8-EA1FE9ED3A98}"/>
              </a:ext>
            </a:extLst>
          </p:cNvPr>
          <p:cNvSpPr txBox="1"/>
          <p:nvPr/>
        </p:nvSpPr>
        <p:spPr>
          <a:xfrm>
            <a:off x="700742" y="5780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B8C2F1-4A54-CCBF-9550-C0EE6C87819F}"/>
              </a:ext>
            </a:extLst>
          </p:cNvPr>
          <p:cNvSpPr txBox="1"/>
          <p:nvPr/>
        </p:nvSpPr>
        <p:spPr>
          <a:xfrm>
            <a:off x="1602184" y="20423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1.1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背景介绍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EC4ACE-D7AE-DD1B-87FC-52068A21AD7C}"/>
              </a:ext>
            </a:extLst>
          </p:cNvPr>
          <p:cNvSpPr txBox="1"/>
          <p:nvPr/>
        </p:nvSpPr>
        <p:spPr>
          <a:xfrm>
            <a:off x="1298724" y="1509259"/>
            <a:ext cx="3283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人工智能和机器学习介绍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D020B8-B265-05B5-9547-33410E05D5F3}"/>
              </a:ext>
            </a:extLst>
          </p:cNvPr>
          <p:cNvSpPr txBox="1"/>
          <p:nvPr/>
        </p:nvSpPr>
        <p:spPr>
          <a:xfrm>
            <a:off x="1298724" y="4240215"/>
            <a:ext cx="3510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大语言模型和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372695-4E56-6708-DAEA-0F7D8A98E0D3}"/>
              </a:ext>
            </a:extLst>
          </p:cNvPr>
          <p:cNvSpPr txBox="1"/>
          <p:nvPr/>
        </p:nvSpPr>
        <p:spPr>
          <a:xfrm>
            <a:off x="1602184" y="254468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1.2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技术路线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5DC0414-2C25-3181-E4B5-9EEAA891EFE3}"/>
              </a:ext>
            </a:extLst>
          </p:cNvPr>
          <p:cNvSpPr txBox="1"/>
          <p:nvPr/>
        </p:nvSpPr>
        <p:spPr>
          <a:xfrm>
            <a:off x="1602184" y="304701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1.3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注意事项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F9B8956-A321-8CB5-0B20-6DB6C4EF69BF}"/>
              </a:ext>
            </a:extLst>
          </p:cNvPr>
          <p:cNvSpPr txBox="1"/>
          <p:nvPr/>
        </p:nvSpPr>
        <p:spPr>
          <a:xfrm>
            <a:off x="1602184" y="477331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背景介绍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E35874-A058-F221-0333-03B0470AA961}"/>
              </a:ext>
            </a:extLst>
          </p:cNvPr>
          <p:cNvSpPr txBox="1"/>
          <p:nvPr/>
        </p:nvSpPr>
        <p:spPr>
          <a:xfrm>
            <a:off x="1602184" y="527564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如何使用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F464EC9-4586-5538-1966-4B2D976F8236}"/>
              </a:ext>
            </a:extLst>
          </p:cNvPr>
          <p:cNvSpPr txBox="1"/>
          <p:nvPr/>
        </p:nvSpPr>
        <p:spPr>
          <a:xfrm>
            <a:off x="1602184" y="355251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1.4 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小结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5F66AC-EAE9-FC1D-B9B7-A13D864BB9C9}"/>
              </a:ext>
            </a:extLst>
          </p:cNvPr>
          <p:cNvSpPr txBox="1"/>
          <p:nvPr/>
        </p:nvSpPr>
        <p:spPr>
          <a:xfrm>
            <a:off x="1602184" y="577796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2005780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BD18A-0000-E4A8-A8B7-815531027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16941B7-7705-990E-8596-445ACA8E2BF5}"/>
              </a:ext>
            </a:extLst>
          </p:cNvPr>
          <p:cNvSpPr txBox="1"/>
          <p:nvPr/>
        </p:nvSpPr>
        <p:spPr>
          <a:xfrm>
            <a:off x="700742" y="57807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73C64504-1FD8-D6DD-F658-35A294C05140}"/>
              </a:ext>
            </a:extLst>
          </p:cNvPr>
          <p:cNvSpPr txBox="1">
            <a:spLocks/>
          </p:cNvSpPr>
          <p:nvPr/>
        </p:nvSpPr>
        <p:spPr>
          <a:xfrm>
            <a:off x="804460" y="1321539"/>
            <a:ext cx="9802580" cy="502211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流程工业过程特点：信号多源、变量类型多样、高维、非线性、时序因果关联、多尺度等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人工智能（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）、机器学习（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ML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）、深度学习（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DL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）和大模型（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LLM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）为包含关系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机器学习是使用数据中的经验来进行准确预测的算法：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“数据是座矿山，模型负责挖矿”</a:t>
            </a:r>
            <a:endParaRPr lang="en-US" altLang="zh-CN" sz="1600" b="1" dirty="0">
              <a:solidFill>
                <a:srgbClr val="3333B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机器学习模型可直接通过数据实现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端到端的预测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，无需对过程复杂机理的讨论，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准确度一般更高但存在黑箱性</a:t>
            </a:r>
            <a:endParaRPr lang="en-US" altLang="zh-CN" sz="1600" b="1" dirty="0">
              <a:solidFill>
                <a:srgbClr val="3333B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预测模型一般均可归纳为回归和分类两种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机器学习一般建模流程：前期准备、数据准备、特征工程、样本构建、模型学习、功能开发等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机器学习和人工智能应用注意事项：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不要迷信数据模型，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数据质量是模型效果的上限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，要尽力减少建模过程中的信息损失；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模型基于关联而非因果进行预测，在工业控制等使用中需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慎重辨别因果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数据可能存在伪关联，需要通过提升数据质量、引入统计检验以及过程机理知识等方式进行判别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过程变量关系可能存在动态变化，模型也需动态适应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数据分析方法和模型可能存在适用性限制和偏见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数据样本中各类样本可能存在标签分布不均衡的问题，需要调整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不轻易让模型参与闭环控制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807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05E1A-6313-7753-D79B-52489D1F2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23AC3D-954D-60C4-26F2-2145A654D67E}"/>
              </a:ext>
            </a:extLst>
          </p:cNvPr>
          <p:cNvSpPr txBox="1"/>
          <p:nvPr/>
        </p:nvSpPr>
        <p:spPr>
          <a:xfrm>
            <a:off x="700742" y="5780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CCB5E6-36E3-F396-7115-4EEC6E711803}"/>
              </a:ext>
            </a:extLst>
          </p:cNvPr>
          <p:cNvSpPr txBox="1"/>
          <p:nvPr/>
        </p:nvSpPr>
        <p:spPr>
          <a:xfrm>
            <a:off x="1602184" y="20423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1.1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背景介绍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46A4BE-10E6-AA8D-D756-6A12590178B0}"/>
              </a:ext>
            </a:extLst>
          </p:cNvPr>
          <p:cNvSpPr txBox="1"/>
          <p:nvPr/>
        </p:nvSpPr>
        <p:spPr>
          <a:xfrm>
            <a:off x="1298724" y="1509259"/>
            <a:ext cx="3283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人工智能和机器学习介绍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B26CA2-FEA4-2034-CB82-493EE27F0882}"/>
              </a:ext>
            </a:extLst>
          </p:cNvPr>
          <p:cNvSpPr txBox="1"/>
          <p:nvPr/>
        </p:nvSpPr>
        <p:spPr>
          <a:xfrm>
            <a:off x="1298724" y="4240215"/>
            <a:ext cx="3510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大语言模型和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412C94-4986-E17F-ACF5-BCD60D08CD83}"/>
              </a:ext>
            </a:extLst>
          </p:cNvPr>
          <p:cNvSpPr txBox="1"/>
          <p:nvPr/>
        </p:nvSpPr>
        <p:spPr>
          <a:xfrm>
            <a:off x="1602184" y="254468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1.2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技术路线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7BCF94-5384-1C9D-3E18-43DC4E3BF16C}"/>
              </a:ext>
            </a:extLst>
          </p:cNvPr>
          <p:cNvSpPr txBox="1"/>
          <p:nvPr/>
        </p:nvSpPr>
        <p:spPr>
          <a:xfrm>
            <a:off x="1602184" y="304701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1.3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注意事项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956B807-4C33-9E27-04E8-A6C0B1DFED62}"/>
              </a:ext>
            </a:extLst>
          </p:cNvPr>
          <p:cNvSpPr txBox="1"/>
          <p:nvPr/>
        </p:nvSpPr>
        <p:spPr>
          <a:xfrm>
            <a:off x="1602184" y="477331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 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背景介绍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DDD79A1-F9B5-46A2-10F1-AE39066923F9}"/>
              </a:ext>
            </a:extLst>
          </p:cNvPr>
          <p:cNvSpPr txBox="1"/>
          <p:nvPr/>
        </p:nvSpPr>
        <p:spPr>
          <a:xfrm>
            <a:off x="1602184" y="527564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如何使用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9457D5-3513-7890-4F00-934D24D6D658}"/>
              </a:ext>
            </a:extLst>
          </p:cNvPr>
          <p:cNvSpPr txBox="1"/>
          <p:nvPr/>
        </p:nvSpPr>
        <p:spPr>
          <a:xfrm>
            <a:off x="1602184" y="355251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1.4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小结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B434C4-7384-E2B1-3ED6-08E0CB576B40}"/>
              </a:ext>
            </a:extLst>
          </p:cNvPr>
          <p:cNvSpPr txBox="1"/>
          <p:nvPr/>
        </p:nvSpPr>
        <p:spPr>
          <a:xfrm>
            <a:off x="1602184" y="577796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40180907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327F5-9B85-8140-5EC1-AE5A052F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9531206-06B7-4260-1FA5-4E905636D8F1}"/>
              </a:ext>
            </a:extLst>
          </p:cNvPr>
          <p:cNvSpPr txBox="1"/>
          <p:nvPr/>
        </p:nvSpPr>
        <p:spPr>
          <a:xfrm>
            <a:off x="700742" y="578075"/>
            <a:ext cx="5123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大语言模型简史</a:t>
            </a: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90E8212A-F445-C4B6-01F8-8519858721F4}"/>
              </a:ext>
            </a:extLst>
          </p:cNvPr>
          <p:cNvSpPr txBox="1">
            <a:spLocks/>
          </p:cNvSpPr>
          <p:nvPr/>
        </p:nvSpPr>
        <p:spPr>
          <a:xfrm>
            <a:off x="804460" y="1321540"/>
            <a:ext cx="4885140" cy="20911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语言模型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是一类人工智能模型，旨在处理、理解和生成类似人类的语言，用于翻译、聊天机器人、内容生成等。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参数量一般为数百万到数亿，训练时间为天</a:t>
            </a:r>
            <a:r>
              <a:rPr lang="en-US" altLang="zh-CN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~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周级</a:t>
            </a:r>
            <a:endParaRPr lang="en-US" altLang="zh-CN" sz="1600" b="1" dirty="0">
              <a:solidFill>
                <a:srgbClr val="3333B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1657CB3-968E-867E-BC4E-FF7A89F74FAC}"/>
              </a:ext>
            </a:extLst>
          </p:cNvPr>
          <p:cNvSpPr/>
          <p:nvPr/>
        </p:nvSpPr>
        <p:spPr>
          <a:xfrm>
            <a:off x="6463146" y="1661860"/>
            <a:ext cx="2105122" cy="4868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“中国的首都是哪里？”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0F9CA1-A310-95BA-240F-2F7EDD56D72D}"/>
              </a:ext>
            </a:extLst>
          </p:cNvPr>
          <p:cNvSpPr/>
          <p:nvPr/>
        </p:nvSpPr>
        <p:spPr>
          <a:xfrm>
            <a:off x="9122836" y="1661860"/>
            <a:ext cx="1231899" cy="4868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语言模型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3AB77B5-7413-9EB5-5249-2B3DD6693C1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8568268" y="1905277"/>
            <a:ext cx="5545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932F026-CE30-30DE-15D7-A7BBCD6C1CC5}"/>
              </a:ext>
            </a:extLst>
          </p:cNvPr>
          <p:cNvSpPr/>
          <p:nvPr/>
        </p:nvSpPr>
        <p:spPr>
          <a:xfrm>
            <a:off x="10833101" y="1661860"/>
            <a:ext cx="758997" cy="4868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“北京”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5158F5E-B948-EEF9-9D9F-FCD5833C2386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10354735" y="1905277"/>
            <a:ext cx="4783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C3B2455-A053-C4C5-46B9-545C1D78C81D}"/>
              </a:ext>
            </a:extLst>
          </p:cNvPr>
          <p:cNvSpPr txBox="1"/>
          <p:nvPr/>
        </p:nvSpPr>
        <p:spPr>
          <a:xfrm>
            <a:off x="6079681" y="1264555"/>
            <a:ext cx="2872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问题</a:t>
            </a:r>
            <a:r>
              <a:rPr lang="en-US" altLang="zh-CN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(question)</a:t>
            </a:r>
            <a:r>
              <a:rPr lang="zh-CN" altLang="en-US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或提示词（</a:t>
            </a:r>
            <a:r>
              <a:rPr lang="en-US" altLang="zh-CN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prompt</a:t>
            </a:r>
            <a:r>
              <a:rPr lang="zh-CN" altLang="en-US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C0EC959B-A15F-5781-5F58-611C4E475A30}"/>
              </a:ext>
            </a:extLst>
          </p:cNvPr>
          <p:cNvSpPr txBox="1">
            <a:spLocks/>
          </p:cNvSpPr>
          <p:nvPr/>
        </p:nvSpPr>
        <p:spPr>
          <a:xfrm>
            <a:off x="804459" y="3920212"/>
            <a:ext cx="4713854" cy="20911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大语言模型（</a:t>
            </a:r>
            <a:r>
              <a:rPr lang="en-US" altLang="zh-CN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large language model, LLM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更加复杂庞大，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通常包含数十亿的模型参数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（比如，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GPT-3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参数量为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1750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亿），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训练时间可能长达数月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“大力出奇迹”。庞大的训练数据和参数规模使得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LLM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能够在广泛的任务中表现出卓越的性能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F2C884F-E0E1-AEF3-9D5E-39B26E3FC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07001"/>
            <a:ext cx="5880101" cy="1878366"/>
          </a:xfrm>
          <a:prstGeom prst="rect">
            <a:avLst/>
          </a:prstGeom>
        </p:spPr>
      </p:pic>
      <p:sp>
        <p:nvSpPr>
          <p:cNvPr id="24" name="MH_SubTitle_2">
            <a:extLst>
              <a:ext uri="{FF2B5EF4-FFF2-40B4-BE49-F238E27FC236}">
                <a16:creationId xmlns:a16="http://schemas.microsoft.com/office/drawing/2014/main" id="{29B43845-FEB8-B086-7041-EE56A38AE7D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593038" y="3429000"/>
            <a:ext cx="3206195" cy="23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lt"/>
              </a:rPr>
              <a:t>LLM</a:t>
            </a:r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lt"/>
              </a:rPr>
              <a:t>的自回归生成过程</a:t>
            </a:r>
            <a:r>
              <a:rPr lang="en-US" altLang="zh-CN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lt"/>
              </a:rPr>
              <a:t>——</a:t>
            </a:r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lt"/>
              </a:rPr>
              <a:t>“文字接龙”</a:t>
            </a:r>
          </a:p>
        </p:txBody>
      </p:sp>
    </p:spTree>
    <p:extLst>
      <p:ext uri="{BB962C8B-B14F-4D97-AF65-F5344CB8AC3E}">
        <p14:creationId xmlns:p14="http://schemas.microsoft.com/office/powerpoint/2010/main" val="25171553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01AE7-1BC1-F9ED-E2ED-8836D3057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F3827F-054F-F2E8-EEEA-7C5552F47C15}"/>
              </a:ext>
            </a:extLst>
          </p:cNvPr>
          <p:cNvSpPr txBox="1"/>
          <p:nvPr/>
        </p:nvSpPr>
        <p:spPr>
          <a:xfrm>
            <a:off x="700742" y="578075"/>
            <a:ext cx="5123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大语言模型简史</a:t>
            </a: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191B898F-ABA6-3CBC-C596-FA48C6532526}"/>
              </a:ext>
            </a:extLst>
          </p:cNvPr>
          <p:cNvSpPr txBox="1">
            <a:spLocks/>
          </p:cNvSpPr>
          <p:nvPr/>
        </p:nvSpPr>
        <p:spPr>
          <a:xfrm>
            <a:off x="804459" y="1321540"/>
            <a:ext cx="10879541" cy="179419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LLM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发展的起点是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2017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年提出的</a:t>
            </a:r>
            <a:r>
              <a:rPr lang="en-US" altLang="zh-CN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深度学习架构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，通过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自注意力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self-attention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）机制克服了如循环神经网络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RNN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LSTM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长程依赖衰减过快、顺序处理限制和计算性能不佳等不足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，成为人工智能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自然语言处理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natural language processing, NLP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）领域的分水岭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采用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并行化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计算，能够在大型数据集上训练大规模模型，并且其自注意力机制能够捕捉文本局部和全局依赖关系，提高了模型的连贯性和上下文意识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EBAAA70-27A5-AD5E-4639-E8F09B774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7675" b="7544"/>
          <a:stretch/>
        </p:blipFill>
        <p:spPr>
          <a:xfrm>
            <a:off x="1936911" y="3692406"/>
            <a:ext cx="8318178" cy="214545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A2683D2-0E43-B032-B3F4-18BFEAFCA3A1}"/>
              </a:ext>
            </a:extLst>
          </p:cNvPr>
          <p:cNvSpPr txBox="1"/>
          <p:nvPr/>
        </p:nvSpPr>
        <p:spPr>
          <a:xfrm>
            <a:off x="2820228" y="3264951"/>
            <a:ext cx="2336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预训练</a:t>
            </a:r>
            <a:r>
              <a:rPr lang="en-US" altLang="zh-CN" sz="1600" b="1" dirty="0">
                <a:solidFill>
                  <a:srgbClr val="3333B2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模型</a:t>
            </a:r>
          </a:p>
        </p:txBody>
      </p:sp>
      <p:sp>
        <p:nvSpPr>
          <p:cNvPr id="27" name="左大括号 26">
            <a:extLst>
              <a:ext uri="{FF2B5EF4-FFF2-40B4-BE49-F238E27FC236}">
                <a16:creationId xmlns:a16="http://schemas.microsoft.com/office/drawing/2014/main" id="{870E3760-10A8-3794-7E6B-E3573F381063}"/>
              </a:ext>
            </a:extLst>
          </p:cNvPr>
          <p:cNvSpPr/>
          <p:nvPr/>
        </p:nvSpPr>
        <p:spPr>
          <a:xfrm rot="5400000">
            <a:off x="3922183" y="2531879"/>
            <a:ext cx="132757" cy="2276010"/>
          </a:xfrm>
          <a:prstGeom prst="leftBrace">
            <a:avLst/>
          </a:prstGeom>
          <a:ln>
            <a:solidFill>
              <a:srgbClr val="3333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0CCFF7-7105-F284-B389-95A4DB3ED096}"/>
              </a:ext>
            </a:extLst>
          </p:cNvPr>
          <p:cNvSpPr txBox="1"/>
          <p:nvPr/>
        </p:nvSpPr>
        <p:spPr>
          <a:xfrm>
            <a:off x="5089738" y="326495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后训练对齐</a:t>
            </a:r>
          </a:p>
        </p:txBody>
      </p: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C99C33A9-CCB6-0291-33A6-9197F1C40529}"/>
              </a:ext>
            </a:extLst>
          </p:cNvPr>
          <p:cNvSpPr/>
          <p:nvPr/>
        </p:nvSpPr>
        <p:spPr>
          <a:xfrm rot="5400000">
            <a:off x="5692871" y="3244236"/>
            <a:ext cx="132757" cy="851300"/>
          </a:xfrm>
          <a:prstGeom prst="leftBrace">
            <a:avLst/>
          </a:prstGeom>
          <a:ln>
            <a:solidFill>
              <a:srgbClr val="3333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C69C49A0-F0F6-F8F0-92DB-E09071642724}"/>
              </a:ext>
            </a:extLst>
          </p:cNvPr>
          <p:cNvSpPr/>
          <p:nvPr/>
        </p:nvSpPr>
        <p:spPr>
          <a:xfrm rot="5400000">
            <a:off x="6485161" y="3468201"/>
            <a:ext cx="132757" cy="403370"/>
          </a:xfrm>
          <a:prstGeom prst="leftBrace">
            <a:avLst/>
          </a:prstGeom>
          <a:ln>
            <a:solidFill>
              <a:srgbClr val="3333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F2A6C0C-3D5E-EABE-FEF7-C05F5CB928F9}"/>
              </a:ext>
            </a:extLst>
          </p:cNvPr>
          <p:cNvSpPr txBox="1"/>
          <p:nvPr/>
        </p:nvSpPr>
        <p:spPr>
          <a:xfrm>
            <a:off x="6233834" y="3264951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对话式</a:t>
            </a:r>
            <a:r>
              <a:rPr lang="en-US" altLang="zh-CN" sz="1600" b="1" dirty="0">
                <a:solidFill>
                  <a:srgbClr val="3333B2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AI</a:t>
            </a:r>
            <a:endParaRPr lang="zh-CN" altLang="en-US" sz="1600" b="1" dirty="0">
              <a:solidFill>
                <a:srgbClr val="3333B2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DF874B78-E62C-C32A-44C0-52A96C25BE18}"/>
              </a:ext>
            </a:extLst>
          </p:cNvPr>
          <p:cNvSpPr/>
          <p:nvPr/>
        </p:nvSpPr>
        <p:spPr>
          <a:xfrm rot="5400000">
            <a:off x="8400243" y="2177590"/>
            <a:ext cx="132757" cy="2984589"/>
          </a:xfrm>
          <a:prstGeom prst="leftBrace">
            <a:avLst/>
          </a:prstGeom>
          <a:ln>
            <a:solidFill>
              <a:srgbClr val="3333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3826313-CB16-2135-248B-515881F33754}"/>
              </a:ext>
            </a:extLst>
          </p:cNvPr>
          <p:cNvSpPr txBox="1"/>
          <p:nvPr/>
        </p:nvSpPr>
        <p:spPr>
          <a:xfrm>
            <a:off x="7245774" y="3267541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多模态、开源、开放权重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F9E1DCE-2217-367C-8D9E-086191DC6CFD}"/>
              </a:ext>
            </a:extLst>
          </p:cNvPr>
          <p:cNvSpPr txBox="1"/>
          <p:nvPr/>
        </p:nvSpPr>
        <p:spPr>
          <a:xfrm>
            <a:off x="10013771" y="5536460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低成本高效训练和推理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92470C-E164-3591-F2DF-3646CA6CD1EF}"/>
              </a:ext>
            </a:extLst>
          </p:cNvPr>
          <p:cNvSpPr txBox="1"/>
          <p:nvPr/>
        </p:nvSpPr>
        <p:spPr>
          <a:xfrm>
            <a:off x="8894201" y="5579437"/>
            <a:ext cx="106471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DeepSeek-R1</a:t>
            </a:r>
            <a:endParaRPr lang="zh-CN" altLang="en-US" sz="1200" b="1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219112-BEA2-24EF-0FA5-B7EC36D99359}"/>
              </a:ext>
            </a:extLst>
          </p:cNvPr>
          <p:cNvSpPr txBox="1"/>
          <p:nvPr/>
        </p:nvSpPr>
        <p:spPr>
          <a:xfrm>
            <a:off x="8686169" y="5212723"/>
            <a:ext cx="106471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DeepSeek-V3</a:t>
            </a:r>
            <a:endParaRPr lang="zh-CN" altLang="en-US" sz="1200" b="1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427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AFCD4-28DB-8A11-F5B1-4C9ECE540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2889613-DA06-57B0-CF2A-92EBC4FAC8E4}"/>
              </a:ext>
            </a:extLst>
          </p:cNvPr>
          <p:cNvSpPr txBox="1"/>
          <p:nvPr/>
        </p:nvSpPr>
        <p:spPr>
          <a:xfrm>
            <a:off x="700742" y="578075"/>
            <a:ext cx="5123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大语言模型简史</a:t>
            </a: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784818D7-7491-2C2F-5E44-9EDCAF311CAD}"/>
              </a:ext>
            </a:extLst>
          </p:cNvPr>
          <p:cNvSpPr txBox="1">
            <a:spLocks/>
          </p:cNvSpPr>
          <p:nvPr/>
        </p:nvSpPr>
        <p:spPr>
          <a:xfrm>
            <a:off x="804459" y="1321540"/>
            <a:ext cx="10879541" cy="22344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预训练阶段（</a:t>
            </a:r>
            <a:r>
              <a:rPr lang="en-US" altLang="zh-CN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2018~2020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BERT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（双向上下文理解）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vs GPT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（自回归文本生成）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5" name="MH_SubTitle_2">
            <a:extLst>
              <a:ext uri="{FF2B5EF4-FFF2-40B4-BE49-F238E27FC236}">
                <a16:creationId xmlns:a16="http://schemas.microsoft.com/office/drawing/2014/main" id="{60FAC3E1-AACD-34A7-B031-EA8515B9EC5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262501" y="1866877"/>
            <a:ext cx="1768518" cy="23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lt"/>
              </a:rPr>
              <a:t>BERT</a:t>
            </a:r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lt"/>
              </a:rPr>
              <a:t>双向上下文理解</a:t>
            </a:r>
          </a:p>
        </p:txBody>
      </p:sp>
      <p:sp>
        <p:nvSpPr>
          <p:cNvPr id="26" name="MH_SubTitle_2">
            <a:extLst>
              <a:ext uri="{FF2B5EF4-FFF2-40B4-BE49-F238E27FC236}">
                <a16:creationId xmlns:a16="http://schemas.microsoft.com/office/drawing/2014/main" id="{C7B221B9-2D16-37AE-F4FE-BC86E0191CC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720162" y="1867786"/>
            <a:ext cx="1768518" cy="23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lt"/>
              </a:rPr>
              <a:t>GPT</a:t>
            </a:r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lt"/>
              </a:rPr>
              <a:t>自回归文本生成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47A678F-58A0-33BD-3FB1-BA2D6F8D04A9}"/>
              </a:ext>
            </a:extLst>
          </p:cNvPr>
          <p:cNvSpPr txBox="1"/>
          <p:nvPr/>
        </p:nvSpPr>
        <p:spPr>
          <a:xfrm>
            <a:off x="9454523" y="2761981"/>
            <a:ext cx="135165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GPT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胜出！</a:t>
            </a:r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id="{3F77925D-FC5A-31C5-29DD-EC4716BE5D62}"/>
              </a:ext>
            </a:extLst>
          </p:cNvPr>
          <p:cNvSpPr txBox="1">
            <a:spLocks/>
          </p:cNvSpPr>
          <p:nvPr/>
        </p:nvSpPr>
        <p:spPr>
          <a:xfrm>
            <a:off x="786719" y="4314440"/>
            <a:ext cx="9352961" cy="4722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GPT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模型性能随着参数量、数据集规模和训练算力的增加而平稳提升，但也导致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该技术更易被垄断</a:t>
            </a:r>
            <a:endParaRPr lang="en-US" altLang="zh-CN" sz="1600" b="1" dirty="0">
              <a:solidFill>
                <a:srgbClr val="3333B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45321F9-29B8-B4D3-4090-06D0108EA3ED}"/>
              </a:ext>
            </a:extLst>
          </p:cNvPr>
          <p:cNvGrpSpPr/>
          <p:nvPr/>
        </p:nvGrpSpPr>
        <p:grpSpPr>
          <a:xfrm>
            <a:off x="2819399" y="2150817"/>
            <a:ext cx="6123518" cy="1967494"/>
            <a:chOff x="2819399" y="2150817"/>
            <a:chExt cx="6123518" cy="1967494"/>
          </a:xfrm>
        </p:grpSpPr>
        <p:pic>
          <p:nvPicPr>
            <p:cNvPr id="24" name="图片 23" descr="手机屏幕截图&#10;&#10;AI 生成的内容可能不正确。">
              <a:extLst>
                <a:ext uri="{FF2B5EF4-FFF2-40B4-BE49-F238E27FC236}">
                  <a16:creationId xmlns:a16="http://schemas.microsoft.com/office/drawing/2014/main" id="{44D8C38B-CC74-CD43-E35B-57CDCF813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399" y="2150817"/>
              <a:ext cx="6103375" cy="1960992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C14DD38-E6CC-8F86-7A56-1F503B72C168}"/>
                </a:ext>
              </a:extLst>
            </p:cNvPr>
            <p:cNvSpPr/>
            <p:nvPr/>
          </p:nvSpPr>
          <p:spPr>
            <a:xfrm>
              <a:off x="8488680" y="3928685"/>
              <a:ext cx="454237" cy="18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9D00258-EBD2-F029-F598-4FFDDCBD8117}"/>
                </a:ext>
              </a:extLst>
            </p:cNvPr>
            <p:cNvSpPr/>
            <p:nvPr/>
          </p:nvSpPr>
          <p:spPr>
            <a:xfrm>
              <a:off x="8115300" y="3938157"/>
              <a:ext cx="251883" cy="113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6B5CF7D-1E16-E852-F030-5F927FCB4302}"/>
              </a:ext>
            </a:extLst>
          </p:cNvPr>
          <p:cNvGrpSpPr/>
          <p:nvPr/>
        </p:nvGrpSpPr>
        <p:grpSpPr>
          <a:xfrm>
            <a:off x="3210559" y="4722270"/>
            <a:ext cx="5131859" cy="1628379"/>
            <a:chOff x="3210559" y="4722270"/>
            <a:chExt cx="5131859" cy="1628379"/>
          </a:xfrm>
        </p:grpSpPr>
        <p:pic>
          <p:nvPicPr>
            <p:cNvPr id="30" name="图片 29" descr="图表, 折线图&#10;&#10;AI 生成的内容可能不正确。">
              <a:extLst>
                <a:ext uri="{FF2B5EF4-FFF2-40B4-BE49-F238E27FC236}">
                  <a16:creationId xmlns:a16="http://schemas.microsoft.com/office/drawing/2014/main" id="{5AD9C085-B7A8-1A0E-8AB3-9F5504D8A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559" y="4722270"/>
              <a:ext cx="5127257" cy="162837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A94C42E-85F9-D5A5-9CC6-408F2314F445}"/>
                </a:ext>
              </a:extLst>
            </p:cNvPr>
            <p:cNvSpPr/>
            <p:nvPr/>
          </p:nvSpPr>
          <p:spPr>
            <a:xfrm>
              <a:off x="7888181" y="6161023"/>
              <a:ext cx="454237" cy="18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87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01E26-5012-F3C8-8F84-CE6F1D027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E3B1742-A4FC-0310-9948-FD029FC466A1}"/>
              </a:ext>
            </a:extLst>
          </p:cNvPr>
          <p:cNvSpPr txBox="1"/>
          <p:nvPr/>
        </p:nvSpPr>
        <p:spPr>
          <a:xfrm>
            <a:off x="700742" y="578075"/>
            <a:ext cx="5123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大语言模型简史</a:t>
            </a: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DDCD6672-BE7C-A0D3-5CDC-51FBB98BB3C0}"/>
              </a:ext>
            </a:extLst>
          </p:cNvPr>
          <p:cNvSpPr txBox="1">
            <a:spLocks/>
          </p:cNvSpPr>
          <p:nvPr/>
        </p:nvSpPr>
        <p:spPr>
          <a:xfrm>
            <a:off x="804459" y="1321540"/>
            <a:ext cx="10879541" cy="4564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后训练对齐阶段（</a:t>
            </a:r>
            <a:r>
              <a:rPr lang="en-US" altLang="zh-CN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2021~2022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改善与人类意图的一致性并减少幻觉（即胡说八道）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EDE5492-262F-B4F7-6BB0-E3D02355BFEF}"/>
              </a:ext>
            </a:extLst>
          </p:cNvPr>
          <p:cNvGrpSpPr/>
          <p:nvPr/>
        </p:nvGrpSpPr>
        <p:grpSpPr>
          <a:xfrm>
            <a:off x="1078654" y="2310382"/>
            <a:ext cx="4686340" cy="1737178"/>
            <a:chOff x="1112520" y="2911022"/>
            <a:chExt cx="4686340" cy="1737178"/>
          </a:xfrm>
        </p:grpSpPr>
        <p:pic>
          <p:nvPicPr>
            <p:cNvPr id="32" name="图片 31" descr="文本&#10;&#10;AI 生成的内容可能不正确。">
              <a:extLst>
                <a:ext uri="{FF2B5EF4-FFF2-40B4-BE49-F238E27FC236}">
                  <a16:creationId xmlns:a16="http://schemas.microsoft.com/office/drawing/2014/main" id="{0165EAB9-E468-B53B-DB29-07A94AD80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418" y="3039512"/>
              <a:ext cx="4608442" cy="1608688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F6E5E18-0905-DFE1-C26C-3FE6878CFC20}"/>
                </a:ext>
              </a:extLst>
            </p:cNvPr>
            <p:cNvSpPr txBox="1"/>
            <p:nvPr/>
          </p:nvSpPr>
          <p:spPr>
            <a:xfrm>
              <a:off x="1112520" y="2911022"/>
              <a:ext cx="8128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zh-CN" altLang="en-US" sz="1400" dirty="0">
                  <a:solidFill>
                    <a:srgbClr val="164D7F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指令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F8089A6-642B-0DF3-F6D9-3924039AC402}"/>
                </a:ext>
              </a:extLst>
            </p:cNvPr>
            <p:cNvSpPr txBox="1"/>
            <p:nvPr/>
          </p:nvSpPr>
          <p:spPr>
            <a:xfrm>
              <a:off x="2565400" y="2936422"/>
              <a:ext cx="11430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zh-CN" altLang="en-US" sz="1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输入文本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CE13A70-1B72-D356-3F88-AFF627CFEC04}"/>
                </a:ext>
              </a:extLst>
            </p:cNvPr>
            <p:cNvSpPr txBox="1"/>
            <p:nvPr/>
          </p:nvSpPr>
          <p:spPr>
            <a:xfrm>
              <a:off x="4655860" y="2934501"/>
              <a:ext cx="11430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zh-CN" altLang="en-US" sz="1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输出文本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665B9D8-A9DE-E0B9-21BE-28769707C195}"/>
                </a:ext>
              </a:extLst>
            </p:cNvPr>
            <p:cNvSpPr/>
            <p:nvPr/>
          </p:nvSpPr>
          <p:spPr>
            <a:xfrm>
              <a:off x="5059680" y="4420328"/>
              <a:ext cx="739180" cy="217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06EB139-5E73-8075-2844-31BA3BF03DFD}"/>
              </a:ext>
            </a:extLst>
          </p:cNvPr>
          <p:cNvGrpSpPr/>
          <p:nvPr/>
        </p:nvGrpSpPr>
        <p:grpSpPr>
          <a:xfrm>
            <a:off x="1216666" y="4345656"/>
            <a:ext cx="4488214" cy="1431925"/>
            <a:chOff x="6988388" y="2464271"/>
            <a:chExt cx="4488214" cy="1431925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1FD4BC84-E027-B7A1-C7CD-21BBF23B3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6182" r="16303"/>
            <a:stretch/>
          </p:blipFill>
          <p:spPr>
            <a:xfrm>
              <a:off x="7173842" y="2464271"/>
              <a:ext cx="4302760" cy="1380816"/>
            </a:xfrm>
            <a:prstGeom prst="rect">
              <a:avLst/>
            </a:prstGeom>
          </p:spPr>
        </p:pic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3BD686D-9EC7-7893-2754-8AD469817878}"/>
                </a:ext>
              </a:extLst>
            </p:cNvPr>
            <p:cNvSpPr/>
            <p:nvPr/>
          </p:nvSpPr>
          <p:spPr>
            <a:xfrm>
              <a:off x="7459133" y="2680192"/>
              <a:ext cx="755650" cy="275166"/>
            </a:xfrm>
            <a:prstGeom prst="rect">
              <a:avLst/>
            </a:prstGeom>
            <a:solidFill>
              <a:srgbClr val="164E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预训练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AF7197C-864D-9630-0E2D-8BD3B2B7BE1F}"/>
                </a:ext>
              </a:extLst>
            </p:cNvPr>
            <p:cNvSpPr txBox="1"/>
            <p:nvPr/>
          </p:nvSpPr>
          <p:spPr>
            <a:xfrm>
              <a:off x="6988388" y="3619197"/>
              <a:ext cx="185789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zh-CN" altLang="en-US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大量原始无标签数据</a:t>
              </a: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81AD7B65-1848-F220-2414-4CE3B055F8F0}"/>
                </a:ext>
              </a:extLst>
            </p:cNvPr>
            <p:cNvSpPr/>
            <p:nvPr/>
          </p:nvSpPr>
          <p:spPr>
            <a:xfrm>
              <a:off x="8595783" y="2509710"/>
              <a:ext cx="603250" cy="603250"/>
            </a:xfrm>
            <a:prstGeom prst="ellipse">
              <a:avLst/>
            </a:prstGeom>
            <a:solidFill>
              <a:srgbClr val="AED7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2BFD0BA-8030-A5EA-A24B-A1B6CBCA28FB}"/>
                </a:ext>
              </a:extLst>
            </p:cNvPr>
            <p:cNvSpPr/>
            <p:nvPr/>
          </p:nvSpPr>
          <p:spPr>
            <a:xfrm>
              <a:off x="8587239" y="2549473"/>
              <a:ext cx="611794" cy="5237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基础</a:t>
              </a:r>
              <a:endParaRPr lang="en-US" altLang="zh-CN" sz="12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模型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FF580549-32BD-0A85-8FBD-FFB3C0D542E9}"/>
                </a:ext>
              </a:extLst>
            </p:cNvPr>
            <p:cNvSpPr/>
            <p:nvPr/>
          </p:nvSpPr>
          <p:spPr>
            <a:xfrm>
              <a:off x="9618133" y="2612459"/>
              <a:ext cx="846667" cy="402167"/>
            </a:xfrm>
            <a:prstGeom prst="rect">
              <a:avLst/>
            </a:prstGeom>
            <a:solidFill>
              <a:srgbClr val="FB84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C8A94AF-7BC9-9129-988B-3BB726EBFF56}"/>
                </a:ext>
              </a:extLst>
            </p:cNvPr>
            <p:cNvSpPr/>
            <p:nvPr/>
          </p:nvSpPr>
          <p:spPr>
            <a:xfrm>
              <a:off x="9735569" y="2555913"/>
              <a:ext cx="611794" cy="5237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SFT</a:t>
              </a:r>
              <a:endParaRPr lang="zh-CN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109A944-DD2F-925A-644C-9B7A3D29DF71}"/>
                </a:ext>
              </a:extLst>
            </p:cNvPr>
            <p:cNvSpPr txBox="1"/>
            <p:nvPr/>
          </p:nvSpPr>
          <p:spPr>
            <a:xfrm>
              <a:off x="9168276" y="3619196"/>
              <a:ext cx="185789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zh-CN" altLang="en-US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对应指令的标签数据</a:t>
              </a: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69D61B88-89FF-845B-29A4-2F7E2AE6F807}"/>
                </a:ext>
              </a:extLst>
            </p:cNvPr>
            <p:cNvSpPr/>
            <p:nvPr/>
          </p:nvSpPr>
          <p:spPr>
            <a:xfrm>
              <a:off x="10802443" y="2516149"/>
              <a:ext cx="603250" cy="603250"/>
            </a:xfrm>
            <a:prstGeom prst="ellipse">
              <a:avLst/>
            </a:prstGeom>
            <a:solidFill>
              <a:srgbClr val="FEE9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F55635D-69AE-C828-4451-B454A18116BD}"/>
                </a:ext>
              </a:extLst>
            </p:cNvPr>
            <p:cNvSpPr/>
            <p:nvPr/>
          </p:nvSpPr>
          <p:spPr>
            <a:xfrm>
              <a:off x="10786451" y="2555913"/>
              <a:ext cx="611794" cy="5237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微调模型</a:t>
              </a:r>
            </a:p>
          </p:txBody>
        </p:sp>
      </p:grpSp>
      <p:sp>
        <p:nvSpPr>
          <p:cNvPr id="50" name="MH_SubTitle_2">
            <a:extLst>
              <a:ext uri="{FF2B5EF4-FFF2-40B4-BE49-F238E27FC236}">
                <a16:creationId xmlns:a16="http://schemas.microsoft.com/office/drawing/2014/main" id="{15FCA0BA-E9DC-D42B-0137-75795F7333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51559" y="5918391"/>
            <a:ext cx="4003881" cy="23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400" b="1" dirty="0">
                <a:solidFill>
                  <a:srgbClr val="3333B2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lt"/>
              </a:rPr>
              <a:t>工作量大、在未知任务上扩展性差、泛化性能不佳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3E4E58B-E9E8-C5A8-0B60-A3AB5FD1B6B1}"/>
              </a:ext>
            </a:extLst>
          </p:cNvPr>
          <p:cNvSpPr/>
          <p:nvPr/>
        </p:nvSpPr>
        <p:spPr>
          <a:xfrm>
            <a:off x="825502" y="1972846"/>
            <a:ext cx="5685366" cy="43221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MH_SubTitle_2">
            <a:extLst>
              <a:ext uri="{FF2B5EF4-FFF2-40B4-BE49-F238E27FC236}">
                <a16:creationId xmlns:a16="http://schemas.microsoft.com/office/drawing/2014/main" id="{13E49523-0F6F-CC8B-5848-08BC7F393B5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78654" y="1855553"/>
            <a:ext cx="5097780" cy="234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lt"/>
              </a:rPr>
              <a:t>技术</a:t>
            </a:r>
            <a:r>
              <a:rPr lang="en-US" altLang="zh-CN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lt"/>
              </a:rPr>
              <a:t>1</a:t>
            </a:r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lt"/>
              </a:rPr>
              <a:t>：有监督微调（</a:t>
            </a:r>
            <a:r>
              <a:rPr lang="en-US" altLang="zh-CN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lt"/>
              </a:rPr>
              <a:t>SFT</a:t>
            </a:r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lt"/>
              </a:rPr>
              <a:t>），教模型遵循指令生成满意的输出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60492F0-3A08-31B8-C689-C4F3FE85DF30}"/>
              </a:ext>
            </a:extLst>
          </p:cNvPr>
          <p:cNvSpPr/>
          <p:nvPr/>
        </p:nvSpPr>
        <p:spPr>
          <a:xfrm>
            <a:off x="6929968" y="1972846"/>
            <a:ext cx="4457699" cy="43221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MH_SubTitle_2">
            <a:extLst>
              <a:ext uri="{FF2B5EF4-FFF2-40B4-BE49-F238E27FC236}">
                <a16:creationId xmlns:a16="http://schemas.microsoft.com/office/drawing/2014/main" id="{7CDBFFC8-CDFB-617D-C5B0-2E81389A53B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183120" y="1855553"/>
            <a:ext cx="3671147" cy="234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lt"/>
              </a:rPr>
              <a:t>技术</a:t>
            </a:r>
            <a:r>
              <a:rPr lang="en-US" altLang="zh-CN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lt"/>
              </a:rPr>
              <a:t>2</a:t>
            </a:r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lt"/>
              </a:rPr>
              <a:t>：基于人类反馈的强化学习（</a:t>
            </a:r>
            <a:r>
              <a:rPr lang="en-US" altLang="zh-CN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lt"/>
              </a:rPr>
              <a:t>RLHF</a:t>
            </a:r>
            <a:r>
              <a:rPr lang="zh-CN" altLang="en-US" sz="1400" b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lt"/>
              </a:rPr>
              <a:t>）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AECF8C03-90BC-113C-804F-5019867CE754}"/>
              </a:ext>
            </a:extLst>
          </p:cNvPr>
          <p:cNvSpPr/>
          <p:nvPr/>
        </p:nvSpPr>
        <p:spPr>
          <a:xfrm>
            <a:off x="8677210" y="3398002"/>
            <a:ext cx="1263081" cy="275166"/>
          </a:xfrm>
          <a:prstGeom prst="rect">
            <a:avLst/>
          </a:prstGeom>
          <a:solidFill>
            <a:srgbClr val="164E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制作偏好数据集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FBD5C8F8-F0E1-4719-924D-57D0D0771ABF}"/>
              </a:ext>
            </a:extLst>
          </p:cNvPr>
          <p:cNvSpPr/>
          <p:nvPr/>
        </p:nvSpPr>
        <p:spPr>
          <a:xfrm>
            <a:off x="8722963" y="3936661"/>
            <a:ext cx="1171575" cy="275166"/>
          </a:xfrm>
          <a:prstGeom prst="rect">
            <a:avLst/>
          </a:prstGeom>
          <a:solidFill>
            <a:srgbClr val="164E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训练奖励模型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2E98F9D-6754-9581-503F-F8AB4E965C05}"/>
              </a:ext>
            </a:extLst>
          </p:cNvPr>
          <p:cNvSpPr/>
          <p:nvPr/>
        </p:nvSpPr>
        <p:spPr>
          <a:xfrm>
            <a:off x="8518459" y="4475320"/>
            <a:ext cx="1580583" cy="275166"/>
          </a:xfrm>
          <a:prstGeom prst="rect">
            <a:avLst/>
          </a:prstGeom>
          <a:solidFill>
            <a:srgbClr val="164E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基于强化学习的微调</a:t>
            </a: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11A4ED89-A328-8214-3FA9-55068F270D5B}"/>
              </a:ext>
            </a:extLst>
          </p:cNvPr>
          <p:cNvGrpSpPr/>
          <p:nvPr/>
        </p:nvGrpSpPr>
        <p:grpSpPr>
          <a:xfrm>
            <a:off x="9002853" y="5013979"/>
            <a:ext cx="611794" cy="603250"/>
            <a:chOff x="9036719" y="5039378"/>
            <a:chExt cx="611794" cy="603250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0381C23D-D52C-FEDD-7A34-3212C5756373}"/>
                </a:ext>
              </a:extLst>
            </p:cNvPr>
            <p:cNvSpPr/>
            <p:nvPr/>
          </p:nvSpPr>
          <p:spPr>
            <a:xfrm>
              <a:off x="9040991" y="5039378"/>
              <a:ext cx="603250" cy="603250"/>
            </a:xfrm>
            <a:prstGeom prst="ellipse">
              <a:avLst/>
            </a:prstGeom>
            <a:solidFill>
              <a:srgbClr val="FEE9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2942FC69-F095-4A0D-21DF-6BA15385DE04}"/>
                </a:ext>
              </a:extLst>
            </p:cNvPr>
            <p:cNvSpPr/>
            <p:nvPr/>
          </p:nvSpPr>
          <p:spPr>
            <a:xfrm>
              <a:off x="9036719" y="5079142"/>
              <a:ext cx="611794" cy="5237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微调模型</a:t>
              </a:r>
            </a:p>
          </p:txBody>
        </p:sp>
      </p:grpSp>
      <p:sp>
        <p:nvSpPr>
          <p:cNvPr id="79" name="MH_SubTitle_2">
            <a:extLst>
              <a:ext uri="{FF2B5EF4-FFF2-40B4-BE49-F238E27FC236}">
                <a16:creationId xmlns:a16="http://schemas.microsoft.com/office/drawing/2014/main" id="{8366421A-A7AA-8871-B8BF-C087D95838E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236925" y="5918391"/>
            <a:ext cx="4003881" cy="23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400" b="1" dirty="0">
                <a:solidFill>
                  <a:srgbClr val="3333B2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lt"/>
              </a:rPr>
              <a:t>微调效果好、任务适应能力强、模型更可靠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952323BA-4744-F24E-02CF-A96D1C08E882}"/>
              </a:ext>
            </a:extLst>
          </p:cNvPr>
          <p:cNvGrpSpPr/>
          <p:nvPr/>
        </p:nvGrpSpPr>
        <p:grpSpPr>
          <a:xfrm>
            <a:off x="8998581" y="2531259"/>
            <a:ext cx="611794" cy="603250"/>
            <a:chOff x="9032447" y="2260141"/>
            <a:chExt cx="611794" cy="603250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9A092E84-82E9-84A3-C6D4-B66BE67C109A}"/>
                </a:ext>
              </a:extLst>
            </p:cNvPr>
            <p:cNvSpPr/>
            <p:nvPr/>
          </p:nvSpPr>
          <p:spPr>
            <a:xfrm>
              <a:off x="9036719" y="2260141"/>
              <a:ext cx="603250" cy="603250"/>
            </a:xfrm>
            <a:prstGeom prst="ellipse">
              <a:avLst/>
            </a:prstGeom>
            <a:solidFill>
              <a:srgbClr val="AED7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BB7C9388-E4C7-4BC0-538E-1050A618836D}"/>
                </a:ext>
              </a:extLst>
            </p:cNvPr>
            <p:cNvSpPr/>
            <p:nvPr/>
          </p:nvSpPr>
          <p:spPr>
            <a:xfrm>
              <a:off x="9032447" y="2299905"/>
              <a:ext cx="611794" cy="5237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基础模型</a:t>
              </a:r>
            </a:p>
          </p:txBody>
        </p:sp>
      </p:grp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1DF442D4-4824-35DD-79F8-3099A2DA75BA}"/>
              </a:ext>
            </a:extLst>
          </p:cNvPr>
          <p:cNvCxnSpPr>
            <a:stCxn id="81" idx="4"/>
            <a:endCxn id="73" idx="0"/>
          </p:cNvCxnSpPr>
          <p:nvPr/>
        </p:nvCxnSpPr>
        <p:spPr>
          <a:xfrm>
            <a:off x="9304478" y="3134509"/>
            <a:ext cx="4273" cy="263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AF04F4A7-4D04-ACCE-9D6D-DF368D360ADF}"/>
              </a:ext>
            </a:extLst>
          </p:cNvPr>
          <p:cNvCxnSpPr>
            <a:cxnSpLocks/>
            <a:stCxn id="73" idx="2"/>
            <a:endCxn id="74" idx="0"/>
          </p:cNvCxnSpPr>
          <p:nvPr/>
        </p:nvCxnSpPr>
        <p:spPr>
          <a:xfrm>
            <a:off x="9308751" y="3673168"/>
            <a:ext cx="0" cy="263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CE726E1A-DEC1-F2F5-30D9-DF740944D9D0}"/>
              </a:ext>
            </a:extLst>
          </p:cNvPr>
          <p:cNvCxnSpPr>
            <a:cxnSpLocks/>
            <a:stCxn id="74" idx="2"/>
            <a:endCxn id="75" idx="0"/>
          </p:cNvCxnSpPr>
          <p:nvPr/>
        </p:nvCxnSpPr>
        <p:spPr>
          <a:xfrm>
            <a:off x="9308751" y="4211827"/>
            <a:ext cx="0" cy="263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AF9DF39E-792A-1C50-598B-5D3CBEB9DE9A}"/>
              </a:ext>
            </a:extLst>
          </p:cNvPr>
          <p:cNvCxnSpPr>
            <a:cxnSpLocks/>
            <a:stCxn id="75" idx="2"/>
            <a:endCxn id="76" idx="0"/>
          </p:cNvCxnSpPr>
          <p:nvPr/>
        </p:nvCxnSpPr>
        <p:spPr>
          <a:xfrm flipH="1">
            <a:off x="9308750" y="4750486"/>
            <a:ext cx="1" cy="263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617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18D1C-9D34-5E62-EAA4-9B4FDE72E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7B34DF1-1DEF-A64F-B8C5-7BAFEF6FD425}"/>
              </a:ext>
            </a:extLst>
          </p:cNvPr>
          <p:cNvSpPr txBox="1"/>
          <p:nvPr/>
        </p:nvSpPr>
        <p:spPr>
          <a:xfrm>
            <a:off x="700742" y="578075"/>
            <a:ext cx="895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工业过程划分：流程工业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离散制造业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5C8E65-ECB4-4847-6307-7F5252FB831E}"/>
              </a:ext>
            </a:extLst>
          </p:cNvPr>
          <p:cNvSpPr txBox="1"/>
          <p:nvPr/>
        </p:nvSpPr>
        <p:spPr>
          <a:xfrm>
            <a:off x="4683760" y="2704202"/>
            <a:ext cx="2824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将工业形态按</a:t>
            </a:r>
            <a:r>
              <a:rPr lang="zh-CN" altLang="en-US" sz="1400" b="1" dirty="0">
                <a:solidFill>
                  <a:srgbClr val="3333B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生产方式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划分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CEB3E7F-B465-A437-B435-8FE63F202B77}"/>
              </a:ext>
            </a:extLst>
          </p:cNvPr>
          <p:cNvSpPr txBox="1"/>
          <p:nvPr/>
        </p:nvSpPr>
        <p:spPr>
          <a:xfrm>
            <a:off x="2387600" y="4398287"/>
            <a:ext cx="1163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流程工业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097E8A5-D938-3E39-1C43-AFCA7E7E6E98}"/>
              </a:ext>
            </a:extLst>
          </p:cNvPr>
          <p:cNvSpPr txBox="1"/>
          <p:nvPr/>
        </p:nvSpPr>
        <p:spPr>
          <a:xfrm>
            <a:off x="1610360" y="3454703"/>
            <a:ext cx="271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0" i="0" dirty="0">
                <a:solidFill>
                  <a:srgbClr val="060607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通过一系列连续的物理或化学变化将原材料转化为产品</a:t>
            </a:r>
            <a:endParaRPr lang="zh-CN" altLang="en-US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ED595F1-4330-8CB9-054C-66F423E84AEA}"/>
              </a:ext>
            </a:extLst>
          </p:cNvPr>
          <p:cNvSpPr txBox="1"/>
          <p:nvPr/>
        </p:nvSpPr>
        <p:spPr>
          <a:xfrm>
            <a:off x="8001000" y="3454703"/>
            <a:ext cx="2428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0" i="0" dirty="0">
                <a:solidFill>
                  <a:srgbClr val="060607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通过加工、装配等操作将各种零部件组合为产品</a:t>
            </a:r>
            <a:endParaRPr lang="zh-CN" altLang="en-US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C51E0C-6AD9-6678-C94A-AD5FF21A8231}"/>
              </a:ext>
            </a:extLst>
          </p:cNvPr>
          <p:cNvSpPr txBox="1"/>
          <p:nvPr/>
        </p:nvSpPr>
        <p:spPr>
          <a:xfrm>
            <a:off x="8530590" y="4398287"/>
            <a:ext cx="1369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离散制造业</a:t>
            </a:r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76BF2D3C-0D86-51C3-7C32-D26C2BD55C45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rot="5400000">
            <a:off x="4311268" y="1669971"/>
            <a:ext cx="442724" cy="3126740"/>
          </a:xfrm>
          <a:prstGeom prst="bentConnector3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8075AD46-2D8D-CF4C-AF0B-1503FD58F387}"/>
              </a:ext>
            </a:extLst>
          </p:cNvPr>
          <p:cNvCxnSpPr>
            <a:cxnSpLocks/>
            <a:stCxn id="16" idx="2"/>
            <a:endCxn id="24" idx="0"/>
          </p:cNvCxnSpPr>
          <p:nvPr/>
        </p:nvCxnSpPr>
        <p:spPr>
          <a:xfrm rot="16200000" flipH="1">
            <a:off x="7434198" y="1673781"/>
            <a:ext cx="442724" cy="311912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EC973A80-B3AD-71BD-1638-7C376F96AE0A}"/>
              </a:ext>
            </a:extLst>
          </p:cNvPr>
          <p:cNvCxnSpPr>
            <a:cxnSpLocks/>
            <a:stCxn id="23" idx="2"/>
            <a:endCxn id="17" idx="0"/>
          </p:cNvCxnSpPr>
          <p:nvPr/>
        </p:nvCxnSpPr>
        <p:spPr>
          <a:xfrm>
            <a:off x="2969260" y="3977923"/>
            <a:ext cx="0" cy="420364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肘形 36">
            <a:extLst>
              <a:ext uri="{FF2B5EF4-FFF2-40B4-BE49-F238E27FC236}">
                <a16:creationId xmlns:a16="http://schemas.microsoft.com/office/drawing/2014/main" id="{130C51E4-4FAA-9380-5C77-4140DD7D8646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9215120" y="3977923"/>
            <a:ext cx="0" cy="420364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5D587D9B-CB01-D602-3DBD-51B4F93BB0A7}"/>
              </a:ext>
            </a:extLst>
          </p:cNvPr>
          <p:cNvSpPr txBox="1"/>
          <p:nvPr/>
        </p:nvSpPr>
        <p:spPr>
          <a:xfrm>
            <a:off x="919480" y="5142494"/>
            <a:ext cx="409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能源电力、化工、石油炼制、医药制造等</a:t>
            </a:r>
          </a:p>
        </p:txBody>
      </p:sp>
      <p:cxnSp>
        <p:nvCxnSpPr>
          <p:cNvPr id="54" name="连接符: 肘形 36">
            <a:extLst>
              <a:ext uri="{FF2B5EF4-FFF2-40B4-BE49-F238E27FC236}">
                <a16:creationId xmlns:a16="http://schemas.microsoft.com/office/drawing/2014/main" id="{7B0728C0-0D95-42E7-DAC2-222015E6EBC3}"/>
              </a:ext>
            </a:extLst>
          </p:cNvPr>
          <p:cNvCxnSpPr>
            <a:cxnSpLocks/>
            <a:stCxn id="17" idx="2"/>
            <a:endCxn id="53" idx="0"/>
          </p:cNvCxnSpPr>
          <p:nvPr/>
        </p:nvCxnSpPr>
        <p:spPr>
          <a:xfrm>
            <a:off x="2969260" y="4767619"/>
            <a:ext cx="0" cy="374875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EF15611D-658C-176D-F724-B1D64B74523B}"/>
              </a:ext>
            </a:extLst>
          </p:cNvPr>
          <p:cNvSpPr txBox="1"/>
          <p:nvPr/>
        </p:nvSpPr>
        <p:spPr>
          <a:xfrm>
            <a:off x="7068821" y="5142494"/>
            <a:ext cx="42925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机械制造、电子设备、航空航天、家具制造等</a:t>
            </a:r>
          </a:p>
        </p:txBody>
      </p:sp>
      <p:cxnSp>
        <p:nvCxnSpPr>
          <p:cNvPr id="67" name="连接符: 肘形 36">
            <a:extLst>
              <a:ext uri="{FF2B5EF4-FFF2-40B4-BE49-F238E27FC236}">
                <a16:creationId xmlns:a16="http://schemas.microsoft.com/office/drawing/2014/main" id="{E60A5422-3490-D753-517A-1F77FEE4C5EE}"/>
              </a:ext>
            </a:extLst>
          </p:cNvPr>
          <p:cNvCxnSpPr>
            <a:cxnSpLocks/>
            <a:stCxn id="26" idx="2"/>
            <a:endCxn id="65" idx="0"/>
          </p:cNvCxnSpPr>
          <p:nvPr/>
        </p:nvCxnSpPr>
        <p:spPr>
          <a:xfrm>
            <a:off x="9215120" y="4767619"/>
            <a:ext cx="0" cy="374875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87CD3003-3A1A-0DF4-158B-7A74F5FB9270}"/>
              </a:ext>
            </a:extLst>
          </p:cNvPr>
          <p:cNvSpPr txBox="1"/>
          <p:nvPr/>
        </p:nvSpPr>
        <p:spPr>
          <a:xfrm>
            <a:off x="684019" y="5707971"/>
            <a:ext cx="45704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连续性强、自动化程度高、产品同质化</a:t>
            </a:r>
            <a:r>
              <a:rPr lang="en-US" altLang="zh-CN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”</a:t>
            </a:r>
            <a:endParaRPr lang="zh-CN" altLang="en-US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02795B0F-CBCA-23A1-66AB-C830580C2C18}"/>
              </a:ext>
            </a:extLst>
          </p:cNvPr>
          <p:cNvSpPr txBox="1"/>
          <p:nvPr/>
        </p:nvSpPr>
        <p:spPr>
          <a:xfrm>
            <a:off x="7160710" y="5707971"/>
            <a:ext cx="410881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离散性强、灵活定制、产品异质化</a:t>
            </a:r>
            <a:r>
              <a:rPr lang="en-US" altLang="zh-CN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”</a:t>
            </a:r>
            <a:endParaRPr lang="zh-CN" altLang="en-US" b="1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文本占位符 3">
            <a:extLst>
              <a:ext uri="{FF2B5EF4-FFF2-40B4-BE49-F238E27FC236}">
                <a16:creationId xmlns:a16="http://schemas.microsoft.com/office/drawing/2014/main" id="{7D7ABB6D-21F0-59BA-CC37-D75B93D8953C}"/>
              </a:ext>
            </a:extLst>
          </p:cNvPr>
          <p:cNvSpPr txBox="1">
            <a:spLocks/>
          </p:cNvSpPr>
          <p:nvPr/>
        </p:nvSpPr>
        <p:spPr>
          <a:xfrm>
            <a:off x="804460" y="1321539"/>
            <a:ext cx="10640779" cy="13463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工业过程一般可按照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生产方式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划分为流程工业和离散制造业，具有不同特点，需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采用不同的描述建模方式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，比如：流程工业的时序性 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vs 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离散制造业的标准件可靠性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复杂工业过程内部可能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同时具有流程工业和离散制造业特点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，需要针对所研究的问题进行辨别区分</a:t>
            </a:r>
          </a:p>
        </p:txBody>
      </p:sp>
      <p:sp>
        <p:nvSpPr>
          <p:cNvPr id="102" name="对话气泡: 圆角矩形 101">
            <a:extLst>
              <a:ext uri="{FF2B5EF4-FFF2-40B4-BE49-F238E27FC236}">
                <a16:creationId xmlns:a16="http://schemas.microsoft.com/office/drawing/2014/main" id="{5D41F763-12A8-AF49-6814-4EF711CB7A92}"/>
              </a:ext>
            </a:extLst>
          </p:cNvPr>
          <p:cNvSpPr/>
          <p:nvPr/>
        </p:nvSpPr>
        <p:spPr>
          <a:xfrm>
            <a:off x="1388320" y="2465478"/>
            <a:ext cx="3310680" cy="485077"/>
          </a:xfrm>
          <a:prstGeom prst="wedgeRoundRectCallout">
            <a:avLst>
              <a:gd name="adj1" fmla="val 55012"/>
              <a:gd name="adj2" fmla="val 42287"/>
              <a:gd name="adj3" fmla="val 16667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火电机组属于哪类，为什么？</a:t>
            </a:r>
          </a:p>
        </p:txBody>
      </p:sp>
    </p:spTree>
    <p:extLst>
      <p:ext uri="{BB962C8B-B14F-4D97-AF65-F5344CB8AC3E}">
        <p14:creationId xmlns:p14="http://schemas.microsoft.com/office/powerpoint/2010/main" val="2891337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4873-6CDC-0A8C-EB2F-5CAFC8A56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433FBD8-08F2-C126-47DA-67359B5AA459}"/>
              </a:ext>
            </a:extLst>
          </p:cNvPr>
          <p:cNvSpPr txBox="1"/>
          <p:nvPr/>
        </p:nvSpPr>
        <p:spPr>
          <a:xfrm>
            <a:off x="700742" y="578075"/>
            <a:ext cx="5123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大语言模型简史</a:t>
            </a: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DDFF9086-BC01-5EB0-6519-F7C247172C46}"/>
              </a:ext>
            </a:extLst>
          </p:cNvPr>
          <p:cNvSpPr txBox="1">
            <a:spLocks/>
          </p:cNvSpPr>
          <p:nvPr/>
        </p:nvSpPr>
        <p:spPr>
          <a:xfrm>
            <a:off x="804460" y="1321541"/>
            <a:ext cx="10366460" cy="13911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对话式</a:t>
            </a:r>
            <a:r>
              <a:rPr lang="en-US" altLang="zh-CN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2022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ChatGPT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GPT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，专门针对</a:t>
            </a:r>
            <a:r>
              <a:rPr lang="zh-CN" altLang="en-US" sz="1600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自然对话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特点进行改进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687600" lvl="1" indent="-2304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对话聚焦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的模型微调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RLHF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，模型性能能够逐渐改善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687600" lvl="1" indent="-2304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擅长维持对话的上下文和连贯性，实现更引人入胜和类似人类的互动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BC815276-F08C-4CAD-6E1C-A9991D539531}"/>
              </a:ext>
            </a:extLst>
          </p:cNvPr>
          <p:cNvSpPr txBox="1">
            <a:spLocks/>
          </p:cNvSpPr>
          <p:nvPr/>
        </p:nvSpPr>
        <p:spPr>
          <a:xfrm>
            <a:off x="804460" y="2819852"/>
            <a:ext cx="10889700" cy="5011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多模态模型（</a:t>
            </a:r>
            <a:r>
              <a:rPr lang="en-US" altLang="zh-CN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2023-2024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：将文本、图像、音频和视频整合到统一的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系统，实现更丰富强大的交互功能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82EAA476-FF8F-50BF-2B41-1B598064D1FA}"/>
              </a:ext>
            </a:extLst>
          </p:cNvPr>
          <p:cNvSpPr txBox="1">
            <a:spLocks/>
          </p:cNvSpPr>
          <p:nvPr/>
        </p:nvSpPr>
        <p:spPr>
          <a:xfrm>
            <a:off x="804460" y="3428096"/>
            <a:ext cx="10889700" cy="4267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开放权重模型（</a:t>
            </a:r>
            <a:r>
              <a:rPr lang="en-US" altLang="zh-CN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2023-2024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：提供公开访问的模型权重，用户可自主微调适应，但架构和训练数据保密，如</a:t>
            </a:r>
            <a:r>
              <a:rPr lang="en-US" altLang="zh-CN" sz="16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LLaMA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D08BE2A8-6D80-CF24-5982-6D3DBDCA6CEB}"/>
              </a:ext>
            </a:extLst>
          </p:cNvPr>
          <p:cNvSpPr txBox="1">
            <a:spLocks/>
          </p:cNvSpPr>
          <p:nvPr/>
        </p:nvSpPr>
        <p:spPr>
          <a:xfrm>
            <a:off x="804460" y="3961948"/>
            <a:ext cx="10854140" cy="635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开源模型和工具（</a:t>
            </a:r>
            <a:r>
              <a:rPr lang="en-US" altLang="zh-CN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2023-2024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：底层代码、架构公开可用，可以全面修改和定制模型，如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BERT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LoRA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PEFA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0E106020-B9E1-1313-C848-CE576F9E50AC}"/>
              </a:ext>
            </a:extLst>
          </p:cNvPr>
          <p:cNvSpPr txBox="1">
            <a:spLocks/>
          </p:cNvSpPr>
          <p:nvPr/>
        </p:nvSpPr>
        <p:spPr>
          <a:xfrm>
            <a:off x="804460" y="4596948"/>
            <a:ext cx="10854140" cy="14488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低成本高效的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2025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：开放权重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LLM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，开发成本仅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560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万美元，最多可包含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6710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亿个参数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687600" lvl="1" indent="-2304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采用专家混合（</a:t>
            </a:r>
            <a:r>
              <a:rPr lang="en-US" altLang="zh-CN" sz="16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MoE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）架构将模型划分为专门处理数学和编码等任务的组件，以减轻训练负担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687600" lvl="1" indent="-2304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开发了较小的、蒸馏版的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DeepSeek-R1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，参数范围从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亿到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700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亿，将先进的推理能力带到较弱的硬件上，便于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本地部署</a:t>
            </a:r>
            <a:endParaRPr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895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0F054-7748-A8B9-11EC-79374D728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943E055-564D-06C4-3CDF-E4DA7A06C1F3}"/>
              </a:ext>
            </a:extLst>
          </p:cNvPr>
          <p:cNvSpPr txBox="1"/>
          <p:nvPr/>
        </p:nvSpPr>
        <p:spPr>
          <a:xfrm>
            <a:off x="700742" y="578075"/>
            <a:ext cx="5123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大语言模型简史</a:t>
            </a: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809B65A4-9BC0-017A-454E-7BE5ACA8B36F}"/>
              </a:ext>
            </a:extLst>
          </p:cNvPr>
          <p:cNvSpPr txBox="1">
            <a:spLocks/>
          </p:cNvSpPr>
          <p:nvPr/>
        </p:nvSpPr>
        <p:spPr>
          <a:xfrm>
            <a:off x="804460" y="1321542"/>
            <a:ext cx="7420984" cy="5232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与其他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LLMs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基准测试分数对比如下</a:t>
            </a:r>
            <a:r>
              <a:rPr lang="en-US" altLang="zh-CN" sz="1600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[1]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，但训练和推理成本更低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1C83997-C502-2FC7-9C4B-8D4B0E6ABF59}"/>
              </a:ext>
            </a:extLst>
          </p:cNvPr>
          <p:cNvGrpSpPr/>
          <p:nvPr/>
        </p:nvGrpSpPr>
        <p:grpSpPr>
          <a:xfrm>
            <a:off x="400050" y="2035047"/>
            <a:ext cx="6695838" cy="3799844"/>
            <a:chOff x="732245" y="2035047"/>
            <a:chExt cx="6695838" cy="379984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D1BDF58-85E5-F88A-2EE8-13BE41796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245" y="2035047"/>
              <a:ext cx="6695838" cy="3565568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DE25294-FD7B-C61B-2DCA-7790E3A01458}"/>
                </a:ext>
              </a:extLst>
            </p:cNvPr>
            <p:cNvSpPr txBox="1"/>
            <p:nvPr/>
          </p:nvSpPr>
          <p:spPr>
            <a:xfrm>
              <a:off x="1172003" y="555789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中学数学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B8D5141-76F0-01AA-3FD3-0DDEBA659468}"/>
                </a:ext>
              </a:extLst>
            </p:cNvPr>
            <p:cNvSpPr txBox="1"/>
            <p:nvPr/>
          </p:nvSpPr>
          <p:spPr>
            <a:xfrm>
              <a:off x="2384183" y="555789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编程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CE2C2EE-9857-47D0-8444-36288155DFFB}"/>
                </a:ext>
              </a:extLst>
            </p:cNvPr>
            <p:cNvSpPr txBox="1"/>
            <p:nvPr/>
          </p:nvSpPr>
          <p:spPr>
            <a:xfrm>
              <a:off x="3213925" y="5557892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高质量问答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61215B3-AD8B-DA5E-0891-33B183E848E4}"/>
                </a:ext>
              </a:extLst>
            </p:cNvPr>
            <p:cNvSpPr txBox="1"/>
            <p:nvPr/>
          </p:nvSpPr>
          <p:spPr>
            <a:xfrm>
              <a:off x="4252645" y="555789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复杂数学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E076201-609B-60BC-CFB7-A103E4418353}"/>
                </a:ext>
              </a:extLst>
            </p:cNvPr>
            <p:cNvSpPr txBox="1"/>
            <p:nvPr/>
          </p:nvSpPr>
          <p:spPr>
            <a:xfrm>
              <a:off x="5094169" y="5557892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多任务语言理解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D1CB57D-74E8-2FAC-FF48-8B2DB36E78B8}"/>
                </a:ext>
              </a:extLst>
            </p:cNvPr>
            <p:cNvSpPr txBox="1"/>
            <p:nvPr/>
          </p:nvSpPr>
          <p:spPr>
            <a:xfrm>
              <a:off x="6379756" y="555789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软件工程</a:t>
              </a:r>
            </a:p>
          </p:txBody>
        </p:sp>
      </p:grpSp>
      <p:sp>
        <p:nvSpPr>
          <p:cNvPr id="16" name="内容占位符 8">
            <a:extLst>
              <a:ext uri="{FF2B5EF4-FFF2-40B4-BE49-F238E27FC236}">
                <a16:creationId xmlns:a16="http://schemas.microsoft.com/office/drawing/2014/main" id="{1A116745-3257-2DA1-47A5-4BFE745B67C5}"/>
              </a:ext>
            </a:extLst>
          </p:cNvPr>
          <p:cNvSpPr txBox="1">
            <a:spLocks/>
          </p:cNvSpPr>
          <p:nvPr/>
        </p:nvSpPr>
        <p:spPr>
          <a:xfrm>
            <a:off x="400050" y="6025177"/>
            <a:ext cx="7420984" cy="288498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-AI: </a:t>
            </a:r>
            <a:r>
              <a:rPr lang="en-US" altLang="zh-CN" sz="1200" i="1" dirty="0">
                <a:solidFill>
                  <a:srgbClr val="AF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DeepSeek-R1: Incentivizing Reasoning Capability in LLMs via Reinforcement Learning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200" i="1" dirty="0">
                <a:solidFill>
                  <a:srgbClr val="AF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3C7A7619-89CA-188F-CDC7-DEE9F0075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934366"/>
              </p:ext>
            </p:extLst>
          </p:nvPr>
        </p:nvGraphicFramePr>
        <p:xfrm>
          <a:off x="7035800" y="2315633"/>
          <a:ext cx="5075767" cy="3005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483">
                  <a:extLst>
                    <a:ext uri="{9D8B030D-6E8A-4147-A177-3AD203B41FA5}">
                      <a16:colId xmlns:a16="http://schemas.microsoft.com/office/drawing/2014/main" val="1609611652"/>
                    </a:ext>
                  </a:extLst>
                </a:gridCol>
                <a:gridCol w="911814">
                  <a:extLst>
                    <a:ext uri="{9D8B030D-6E8A-4147-A177-3AD203B41FA5}">
                      <a16:colId xmlns:a16="http://schemas.microsoft.com/office/drawing/2014/main" val="609912825"/>
                    </a:ext>
                  </a:extLst>
                </a:gridCol>
                <a:gridCol w="1381103">
                  <a:extLst>
                    <a:ext uri="{9D8B030D-6E8A-4147-A177-3AD203B41FA5}">
                      <a16:colId xmlns:a16="http://schemas.microsoft.com/office/drawing/2014/main" val="3548049472"/>
                    </a:ext>
                  </a:extLst>
                </a:gridCol>
                <a:gridCol w="1367367">
                  <a:extLst>
                    <a:ext uri="{9D8B030D-6E8A-4147-A177-3AD203B41FA5}">
                      <a16:colId xmlns:a16="http://schemas.microsoft.com/office/drawing/2014/main" val="2144837647"/>
                    </a:ext>
                  </a:extLst>
                </a:gridCol>
              </a:tblGrid>
              <a:tr h="6011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模型名称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训练成本</a:t>
                      </a:r>
                      <a:endParaRPr lang="en-US" altLang="zh-CN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（万美元）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单次推理成本</a:t>
                      </a:r>
                      <a:endParaRPr lang="en-US" altLang="zh-CN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（美元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百万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tokens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特点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524085"/>
                  </a:ext>
                </a:extLst>
              </a:tr>
              <a:tr h="6011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DeepSeek-MOE-2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550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0.12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稀疏激活节约算力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801218"/>
                  </a:ext>
                </a:extLst>
              </a:tr>
              <a:tr h="6011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GPT-4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6300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1.5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高精度高成本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591496"/>
                  </a:ext>
                </a:extLst>
              </a:tr>
              <a:tr h="6011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Claude-3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2800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0.95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长文本压缩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959496"/>
                  </a:ext>
                </a:extLst>
              </a:tr>
              <a:tr h="6011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Llama-3-400B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950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0.35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开源生态好，易部署运维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149222"/>
                  </a:ext>
                </a:extLst>
              </a:tr>
            </a:tbl>
          </a:graphicData>
        </a:graphic>
      </p:graphicFrame>
      <p:sp>
        <p:nvSpPr>
          <p:cNvPr id="19" name="MH_SubTitle_2">
            <a:extLst>
              <a:ext uri="{FF2B5EF4-FFF2-40B4-BE49-F238E27FC236}">
                <a16:creationId xmlns:a16="http://schemas.microsoft.com/office/drawing/2014/main" id="{B3096F99-7F14-71E8-8955-C1239F7EDDC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5800" y="2065009"/>
            <a:ext cx="3119967" cy="234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lt"/>
              </a:rPr>
              <a:t>**</a:t>
            </a:r>
            <a:r>
              <a:rPr lang="zh-CN" altLang="en-US" sz="1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lt"/>
              </a:rPr>
              <a:t>表中数据来自</a:t>
            </a:r>
            <a:r>
              <a:rPr lang="en-US" altLang="zh-CN" sz="1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lt"/>
              </a:rPr>
              <a:t>DeepSeek</a:t>
            </a:r>
            <a:r>
              <a:rPr lang="zh-CN" altLang="en-US" sz="1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lt"/>
              </a:rPr>
              <a:t>，未验证，仅供参考</a:t>
            </a:r>
          </a:p>
        </p:txBody>
      </p:sp>
    </p:spTree>
    <p:extLst>
      <p:ext uri="{BB962C8B-B14F-4D97-AF65-F5344CB8AC3E}">
        <p14:creationId xmlns:p14="http://schemas.microsoft.com/office/powerpoint/2010/main" val="3602110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8BEB-FEEC-EB77-01D4-1DF0A094E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C07593D-E0CC-A8A0-530A-A68CA53F09B5}"/>
              </a:ext>
            </a:extLst>
          </p:cNvPr>
          <p:cNvSpPr txBox="1"/>
          <p:nvPr/>
        </p:nvSpPr>
        <p:spPr>
          <a:xfrm>
            <a:off x="700742" y="5780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3BA7AE-9BDC-D8B9-F1CE-1F50D1DC212A}"/>
              </a:ext>
            </a:extLst>
          </p:cNvPr>
          <p:cNvSpPr txBox="1"/>
          <p:nvPr/>
        </p:nvSpPr>
        <p:spPr>
          <a:xfrm>
            <a:off x="1602184" y="20423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1.1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背景介绍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BDB8E1-C591-C26F-689E-C37A23E96513}"/>
              </a:ext>
            </a:extLst>
          </p:cNvPr>
          <p:cNvSpPr txBox="1"/>
          <p:nvPr/>
        </p:nvSpPr>
        <p:spPr>
          <a:xfrm>
            <a:off x="1298724" y="1509259"/>
            <a:ext cx="3283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人工智能和机器学习介绍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F7BFD0-B64B-2C05-0EF1-D1EC49E81D7E}"/>
              </a:ext>
            </a:extLst>
          </p:cNvPr>
          <p:cNvSpPr txBox="1"/>
          <p:nvPr/>
        </p:nvSpPr>
        <p:spPr>
          <a:xfrm>
            <a:off x="1298724" y="4240215"/>
            <a:ext cx="3510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大语言模型和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8EDE64-A799-8F8F-FC63-185231E8229F}"/>
              </a:ext>
            </a:extLst>
          </p:cNvPr>
          <p:cNvSpPr txBox="1"/>
          <p:nvPr/>
        </p:nvSpPr>
        <p:spPr>
          <a:xfrm>
            <a:off x="1602184" y="254468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1.2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技术路线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39CF44B-A8B2-1556-116D-B46CF94CD3F0}"/>
              </a:ext>
            </a:extLst>
          </p:cNvPr>
          <p:cNvSpPr txBox="1"/>
          <p:nvPr/>
        </p:nvSpPr>
        <p:spPr>
          <a:xfrm>
            <a:off x="1602184" y="304701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1.3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注意事项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DDF5D5-5D0B-3C2E-DFDA-3B01EAA5FD08}"/>
              </a:ext>
            </a:extLst>
          </p:cNvPr>
          <p:cNvSpPr txBox="1"/>
          <p:nvPr/>
        </p:nvSpPr>
        <p:spPr>
          <a:xfrm>
            <a:off x="1602184" y="477331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背景介绍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CB9E60-9F14-0336-CF45-937A6DDD9DDE}"/>
              </a:ext>
            </a:extLst>
          </p:cNvPr>
          <p:cNvSpPr txBox="1"/>
          <p:nvPr/>
        </p:nvSpPr>
        <p:spPr>
          <a:xfrm>
            <a:off x="1602184" y="527564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如何使用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1827085-D228-AAFC-9E01-067BA12D3204}"/>
              </a:ext>
            </a:extLst>
          </p:cNvPr>
          <p:cNvSpPr txBox="1"/>
          <p:nvPr/>
        </p:nvSpPr>
        <p:spPr>
          <a:xfrm>
            <a:off x="1602184" y="355251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1.4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小结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FCC576-07C3-5275-DD26-E94C8095D1E9}"/>
              </a:ext>
            </a:extLst>
          </p:cNvPr>
          <p:cNvSpPr txBox="1"/>
          <p:nvPr/>
        </p:nvSpPr>
        <p:spPr>
          <a:xfrm>
            <a:off x="1602184" y="577796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4176551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00A6D-BE7A-9280-D6EA-56FA8DD17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E3B03F9-6F55-7161-A6C9-67100B980DA8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如何使用</a:t>
            </a: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5F0D4FD4-F969-C720-730D-F301D94223C4}"/>
              </a:ext>
            </a:extLst>
          </p:cNvPr>
          <p:cNvSpPr txBox="1">
            <a:spLocks/>
          </p:cNvSpPr>
          <p:nvPr/>
        </p:nvSpPr>
        <p:spPr>
          <a:xfrm>
            <a:off x="804460" y="1321542"/>
            <a:ext cx="3589740" cy="5232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目前国产大模型举例：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8C72321-5C80-6357-4596-DFAB265D3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35475"/>
              </p:ext>
            </p:extLst>
          </p:nvPr>
        </p:nvGraphicFramePr>
        <p:xfrm>
          <a:off x="1926167" y="1888068"/>
          <a:ext cx="9043217" cy="431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597">
                  <a:extLst>
                    <a:ext uri="{9D8B030D-6E8A-4147-A177-3AD203B41FA5}">
                      <a16:colId xmlns:a16="http://schemas.microsoft.com/office/drawing/2014/main" val="1609611652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144837647"/>
                    </a:ext>
                  </a:extLst>
                </a:gridCol>
                <a:gridCol w="3291205">
                  <a:extLst>
                    <a:ext uri="{9D8B030D-6E8A-4147-A177-3AD203B41FA5}">
                      <a16:colId xmlns:a16="http://schemas.microsoft.com/office/drawing/2014/main" val="3654911264"/>
                    </a:ext>
                  </a:extLst>
                </a:gridCol>
                <a:gridCol w="2313305">
                  <a:extLst>
                    <a:ext uri="{9D8B030D-6E8A-4147-A177-3AD203B41FA5}">
                      <a16:colId xmlns:a16="http://schemas.microsoft.com/office/drawing/2014/main" val="568114406"/>
                    </a:ext>
                  </a:extLst>
                </a:gridCol>
                <a:gridCol w="1754505">
                  <a:extLst>
                    <a:ext uri="{9D8B030D-6E8A-4147-A177-3AD203B41FA5}">
                      <a16:colId xmlns:a16="http://schemas.microsoft.com/office/drawing/2014/main" val="1194127763"/>
                    </a:ext>
                  </a:extLst>
                </a:gridCol>
              </a:tblGrid>
              <a:tr h="4795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模型名称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研发机构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核心特点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应用场景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典型案例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524085"/>
                  </a:ext>
                </a:extLst>
              </a:tr>
              <a:tr h="4795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DeepSeek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深度求索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高效训练、多任务学习、推理能力突出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金融量化、科研分析、教育辅助等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政企服务、文档分析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801218"/>
                  </a:ext>
                </a:extLst>
              </a:tr>
              <a:tr h="4795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3333B2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盘古大模型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3333B2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华为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3333B2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行业垂直化、</a:t>
                      </a:r>
                      <a:r>
                        <a:rPr lang="en-US" altLang="zh-CN" sz="1100" b="1" dirty="0">
                          <a:solidFill>
                            <a:srgbClr val="3333B2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zh-CN" altLang="en-US" sz="1100" b="1" dirty="0">
                          <a:solidFill>
                            <a:srgbClr val="3333B2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端解决方案、高精度预测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3333B2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科学计算、气象预测、金融分析等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3333B2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台风路径预测、工业应用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458640"/>
                  </a:ext>
                </a:extLst>
              </a:tr>
              <a:tr h="4795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文心一言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百度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多模态生成、搜索增强、知识推理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搜索引擎、内容创作等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智能客服、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绘画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662957"/>
                  </a:ext>
                </a:extLst>
              </a:tr>
              <a:tr h="4795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通义千问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阿里巴巴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多语言理解和内容生成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电商、云计算等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智能导购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019552"/>
                  </a:ext>
                </a:extLst>
              </a:tr>
              <a:tr h="4795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混元大模型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腾讯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社交生态、长文本生成、内容安全等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社交娱乐、游戏、广告营销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微信助手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241566"/>
                  </a:ext>
                </a:extLst>
              </a:tr>
              <a:tr h="4795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星火认知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科大讯飞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语音识别、自然语言理解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教育办公等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文档生成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33261"/>
                  </a:ext>
                </a:extLst>
              </a:tr>
              <a:tr h="4795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Kimi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月之暗面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超长文本理解‌、文档解析、轻量化部署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对话式服务、智能助手等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PPT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大纲梳理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591496"/>
                  </a:ext>
                </a:extLst>
              </a:tr>
              <a:tr h="4795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豆包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抖音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‌实时交互优化‌、短视频脚本生成、多模态情感分析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直播电商、短视频创作、虚拟主播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弹幕互动、带货脚本生成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959496"/>
                  </a:ext>
                </a:extLst>
              </a:tr>
            </a:tbl>
          </a:graphicData>
        </a:graphic>
      </p:graphicFrame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A4F4F11B-5141-5158-4620-251C11BC491C}"/>
              </a:ext>
            </a:extLst>
          </p:cNvPr>
          <p:cNvSpPr/>
          <p:nvPr/>
        </p:nvSpPr>
        <p:spPr>
          <a:xfrm>
            <a:off x="8625840" y="2522264"/>
            <a:ext cx="3184103" cy="329309"/>
          </a:xfrm>
          <a:prstGeom prst="wedgeRoundRectCallout">
            <a:avLst>
              <a:gd name="adj1" fmla="val -40171"/>
              <a:gd name="adj2" fmla="val 78935"/>
              <a:gd name="adj3" fmla="val 16667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唯一和物理、工业相关的大模型</a:t>
            </a:r>
          </a:p>
        </p:txBody>
      </p:sp>
    </p:spTree>
    <p:extLst>
      <p:ext uri="{BB962C8B-B14F-4D97-AF65-F5344CB8AC3E}">
        <p14:creationId xmlns:p14="http://schemas.microsoft.com/office/powerpoint/2010/main" val="1483779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C2ADC-7168-9F19-0528-25557408F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86A7358E-EE82-A834-3A9D-A6727A892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4720" y="2545398"/>
            <a:ext cx="4451603" cy="329152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A1BCD0-6BC6-7BED-0D3E-25F592B13C23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如何使用</a:t>
            </a: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B9F046E2-42AE-9CDA-08E0-8380AC083ECD}"/>
              </a:ext>
            </a:extLst>
          </p:cNvPr>
          <p:cNvSpPr txBox="1">
            <a:spLocks/>
          </p:cNvSpPr>
          <p:nvPr/>
        </p:nvSpPr>
        <p:spPr>
          <a:xfrm>
            <a:off x="804460" y="1321542"/>
            <a:ext cx="6480260" cy="11117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日常使用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：通过网页访问或软件插件（比如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VS Code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WPS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等）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WPS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上使用</a:t>
            </a:r>
            <a:r>
              <a:rPr lang="en-US" altLang="zh-CN" sz="16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步骤：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CE2BA74-2C95-94AE-7EC4-6683214C0E2F}"/>
              </a:ext>
            </a:extLst>
          </p:cNvPr>
          <p:cNvGrpSpPr/>
          <p:nvPr/>
        </p:nvGrpSpPr>
        <p:grpSpPr>
          <a:xfrm>
            <a:off x="944880" y="2370798"/>
            <a:ext cx="5266374" cy="3770922"/>
            <a:chOff x="944880" y="2370798"/>
            <a:chExt cx="5266374" cy="377092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3508E73-6B50-C2EF-FD67-90D371CF1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4880" y="2370798"/>
              <a:ext cx="5266374" cy="3770922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2808FBD-7D4B-CBC5-7979-D77482BBD1C3}"/>
                </a:ext>
              </a:extLst>
            </p:cNvPr>
            <p:cNvSpPr/>
            <p:nvPr/>
          </p:nvSpPr>
          <p:spPr>
            <a:xfrm>
              <a:off x="2723892" y="3601720"/>
              <a:ext cx="3326388" cy="2463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E7831CBA-CF41-F374-01C8-679217A9BFE3}"/>
              </a:ext>
            </a:extLst>
          </p:cNvPr>
          <p:cNvSpPr/>
          <p:nvPr/>
        </p:nvSpPr>
        <p:spPr>
          <a:xfrm>
            <a:off x="944880" y="3906520"/>
            <a:ext cx="304800" cy="3048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A68CC1-0C9F-FCF9-5387-82E821AC793C}"/>
              </a:ext>
            </a:extLst>
          </p:cNvPr>
          <p:cNvSpPr txBox="1"/>
          <p:nvPr/>
        </p:nvSpPr>
        <p:spPr>
          <a:xfrm>
            <a:off x="102024" y="4504928"/>
            <a:ext cx="173477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步：选择插件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4E7062E-24D0-9B7C-A16C-961E2B2FFC72}"/>
              </a:ext>
            </a:extLst>
          </p:cNvPr>
          <p:cNvCxnSpPr>
            <a:cxnSpLocks/>
          </p:cNvCxnSpPr>
          <p:nvPr/>
        </p:nvCxnSpPr>
        <p:spPr>
          <a:xfrm flipV="1">
            <a:off x="696889" y="4256259"/>
            <a:ext cx="197191" cy="248669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BECFE1ED-E40A-64CF-C905-7107168BAE89}"/>
              </a:ext>
            </a:extLst>
          </p:cNvPr>
          <p:cNvSpPr/>
          <p:nvPr/>
        </p:nvSpPr>
        <p:spPr>
          <a:xfrm>
            <a:off x="7284720" y="5439934"/>
            <a:ext cx="1397000" cy="456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4D256AB-F412-BE36-9FA6-C5CD222A5A58}"/>
              </a:ext>
            </a:extLst>
          </p:cNvPr>
          <p:cNvSpPr txBox="1"/>
          <p:nvPr/>
        </p:nvSpPr>
        <p:spPr>
          <a:xfrm>
            <a:off x="6356976" y="4843482"/>
            <a:ext cx="235513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步：选择模型并提问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6D4CC36-7A54-ABB0-114F-48E8C93DDEF6}"/>
              </a:ext>
            </a:extLst>
          </p:cNvPr>
          <p:cNvCxnSpPr>
            <a:cxnSpLocks/>
          </p:cNvCxnSpPr>
          <p:nvPr/>
        </p:nvCxnSpPr>
        <p:spPr>
          <a:xfrm>
            <a:off x="6990080" y="5182036"/>
            <a:ext cx="215054" cy="207844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6422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FAD11-AE58-B8C8-F4DB-5F0A03776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CE70B0C-8FE2-711B-8123-58F2A31E4FB6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如何使用</a:t>
            </a: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4F9F2C13-0542-DC2B-3B77-1D95DCA9CF60}"/>
              </a:ext>
            </a:extLst>
          </p:cNvPr>
          <p:cNvSpPr txBox="1">
            <a:spLocks/>
          </p:cNvSpPr>
          <p:nvPr/>
        </p:nvSpPr>
        <p:spPr>
          <a:xfrm>
            <a:off x="804459" y="1321542"/>
            <a:ext cx="5562474" cy="5232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复杂物理和工业问题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，大模型的典型解决方式：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9B472A-5239-908F-4C74-E16113A88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1033" y="1898987"/>
            <a:ext cx="6672982" cy="413774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03EF0C6-4719-6712-C8C8-0719EBA559AD}"/>
              </a:ext>
            </a:extLst>
          </p:cNvPr>
          <p:cNvSpPr/>
          <p:nvPr/>
        </p:nvSpPr>
        <p:spPr>
          <a:xfrm>
            <a:off x="3505200" y="2413000"/>
            <a:ext cx="1011767" cy="118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B8C8C9-1348-A8B5-314E-D8E6C83CB71E}"/>
              </a:ext>
            </a:extLst>
          </p:cNvPr>
          <p:cNvSpPr/>
          <p:nvPr/>
        </p:nvSpPr>
        <p:spPr>
          <a:xfrm>
            <a:off x="1363133" y="5404483"/>
            <a:ext cx="1291167" cy="221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B12ECB6-5289-8577-07D1-C47C13930CBF}"/>
              </a:ext>
            </a:extLst>
          </p:cNvPr>
          <p:cNvSpPr/>
          <p:nvPr/>
        </p:nvSpPr>
        <p:spPr>
          <a:xfrm>
            <a:off x="2946401" y="5515291"/>
            <a:ext cx="1320800" cy="221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652F004A-DA09-AB7D-D9DD-C7CD88CDA70B}"/>
              </a:ext>
            </a:extLst>
          </p:cNvPr>
          <p:cNvSpPr/>
          <p:nvPr/>
        </p:nvSpPr>
        <p:spPr>
          <a:xfrm>
            <a:off x="4208026" y="1729196"/>
            <a:ext cx="3765679" cy="459570"/>
          </a:xfrm>
          <a:prstGeom prst="wedgeRoundRectCallout">
            <a:avLst>
              <a:gd name="adj1" fmla="val -39362"/>
              <a:gd name="adj2" fmla="val 86673"/>
              <a:gd name="adj3" fmla="val 16667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底层仍然是专业模型，离不开专业建模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ECD089-1CEA-563B-DFE2-DC6014A9F130}"/>
              </a:ext>
            </a:extLst>
          </p:cNvPr>
          <p:cNvSpPr txBox="1"/>
          <p:nvPr/>
        </p:nvSpPr>
        <p:spPr>
          <a:xfrm>
            <a:off x="7887486" y="2312485"/>
            <a:ext cx="430451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大模型自身不是万能的，但它可以找帮手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23F647-C672-952D-8679-3A55DE425ED0}"/>
              </a:ext>
            </a:extLst>
          </p:cNvPr>
          <p:cNvSpPr/>
          <p:nvPr/>
        </p:nvSpPr>
        <p:spPr>
          <a:xfrm>
            <a:off x="9441363" y="2811356"/>
            <a:ext cx="1231899" cy="4868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大模型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1D74E6-AB91-5EC7-AED6-4EACFC520391}"/>
              </a:ext>
            </a:extLst>
          </p:cNvPr>
          <p:cNvSpPr/>
          <p:nvPr/>
        </p:nvSpPr>
        <p:spPr>
          <a:xfrm>
            <a:off x="8251612" y="4683515"/>
            <a:ext cx="971974" cy="4868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专业模型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0524CB-9F34-CA0B-BB35-753DC0983D3B}"/>
              </a:ext>
            </a:extLst>
          </p:cNvPr>
          <p:cNvSpPr/>
          <p:nvPr/>
        </p:nvSpPr>
        <p:spPr>
          <a:xfrm>
            <a:off x="9571327" y="4683515"/>
            <a:ext cx="971974" cy="4868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专业模型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6361A57-F7FA-C2E7-C892-0CFCD65EF2A2}"/>
              </a:ext>
            </a:extLst>
          </p:cNvPr>
          <p:cNvSpPr/>
          <p:nvPr/>
        </p:nvSpPr>
        <p:spPr>
          <a:xfrm>
            <a:off x="10957560" y="4683515"/>
            <a:ext cx="971974" cy="4868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专业模型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7FCFCE8-A2CC-5EFB-CD93-C7B923E9E343}"/>
              </a:ext>
            </a:extLst>
          </p:cNvPr>
          <p:cNvSpPr txBox="1"/>
          <p:nvPr/>
        </p:nvSpPr>
        <p:spPr>
          <a:xfrm>
            <a:off x="8708224" y="3687338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任务理解、统筹规划、结果汇总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6B27ABE-BE5F-202D-012E-E1147162CE54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10057312" y="3298190"/>
            <a:ext cx="1" cy="3891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5DE18AD-A520-0032-BDA4-52D607330AF8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 rot="5400000">
            <a:off x="9053256" y="3679459"/>
            <a:ext cx="688400" cy="131971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1">
            <a:extLst>
              <a:ext uri="{FF2B5EF4-FFF2-40B4-BE49-F238E27FC236}">
                <a16:creationId xmlns:a16="http://schemas.microsoft.com/office/drawing/2014/main" id="{01B143C7-EF22-CF92-88BB-F92BB29BAE3D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16200000" flipH="1">
            <a:off x="9713113" y="4339314"/>
            <a:ext cx="688400" cy="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1">
            <a:extLst>
              <a:ext uri="{FF2B5EF4-FFF2-40B4-BE49-F238E27FC236}">
                <a16:creationId xmlns:a16="http://schemas.microsoft.com/office/drawing/2014/main" id="{50185A15-CBE3-FCD4-5CA7-A21ED2341962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 rot="16200000" flipH="1">
            <a:off x="10406229" y="3646197"/>
            <a:ext cx="688400" cy="138623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2257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CE047-BEBF-D83F-779F-5DB65F8E3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F1817F-4064-5424-B2E4-382A0AE42624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如何使用</a:t>
            </a: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9A1D19F8-ABB5-6172-C4C1-2CB307335630}"/>
              </a:ext>
            </a:extLst>
          </p:cNvPr>
          <p:cNvSpPr txBox="1">
            <a:spLocks/>
          </p:cNvSpPr>
          <p:nvPr/>
        </p:nvSpPr>
        <p:spPr>
          <a:xfrm>
            <a:off x="804459" y="1321542"/>
            <a:ext cx="8197301" cy="22192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本地部署步骤：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安装本地化工具</a:t>
            </a:r>
            <a:r>
              <a:rPr lang="en-US" altLang="zh-CN" sz="1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Ollama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，建议预留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10GB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的硬盘空间以备大模型安装；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根据自身内存、显存等配置情况，在</a:t>
            </a:r>
            <a:r>
              <a:rPr lang="en-US" altLang="zh-CN" sz="1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Ollama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中选择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对应版本，下载安装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安装图形化对话工具</a:t>
            </a:r>
            <a:r>
              <a:rPr lang="en-US" altLang="zh-CN" sz="1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Chatbox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AI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，并配置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API</a:t>
            </a:r>
          </a:p>
          <a:p>
            <a:pPr lvl="1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对话测试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716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76328-3A25-B03E-DA31-E7F262566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DD2F75-41B0-3C54-5CC1-B8FFEADA15F5}"/>
              </a:ext>
            </a:extLst>
          </p:cNvPr>
          <p:cNvSpPr txBox="1"/>
          <p:nvPr/>
        </p:nvSpPr>
        <p:spPr>
          <a:xfrm>
            <a:off x="700742" y="578075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如何使用</a:t>
            </a: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C915595C-ACE3-0D16-3D17-F91E39A124D2}"/>
              </a:ext>
            </a:extLst>
          </p:cNvPr>
          <p:cNvSpPr txBox="1">
            <a:spLocks/>
          </p:cNvSpPr>
          <p:nvPr/>
        </p:nvSpPr>
        <p:spPr>
          <a:xfrm>
            <a:off x="804459" y="1321542"/>
            <a:ext cx="6556461" cy="22141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提示词（</a:t>
            </a:r>
            <a:r>
              <a:rPr lang="en-US" altLang="zh-CN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prompts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的微调：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构建提示词样本集：每条样本包含提示词、期望输出等信息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微调方式选择：</a:t>
            </a:r>
            <a:r>
              <a:rPr lang="zh-CN" altLang="en-US" sz="14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参数高效微调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LoRA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Prefix-Tuning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）或全参数微调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开始训练：载入提示词样本，训练更新模型参数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评估和部署：对比微调前后准确率分数，封装接口并部署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7AC21CA7-3A20-1184-CE16-368B942E13F0}"/>
              </a:ext>
            </a:extLst>
          </p:cNvPr>
          <p:cNvSpPr txBox="1">
            <a:spLocks/>
          </p:cNvSpPr>
          <p:nvPr/>
        </p:nvSpPr>
        <p:spPr>
          <a:xfrm>
            <a:off x="804459" y="4213107"/>
            <a:ext cx="10346141" cy="20668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面对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复杂任务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时，采用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提示链（</a:t>
            </a:r>
            <a:r>
              <a:rPr lang="en-US" altLang="zh-CN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prompt chaining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提升大型语言模型应用的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透明度、可控性和可靠性</a:t>
            </a:r>
            <a:endParaRPr lang="en-US" altLang="zh-CN" sz="1600" b="1" dirty="0">
              <a:solidFill>
                <a:srgbClr val="3333B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逐步细化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：先问“量子计算机是什么？”，再根据模型响应问“量子计算机的工作原理是什么？”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逻辑推进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：按照逻辑顺序排列问题，将模型响应内容构建为完整回答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角色扮演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：引导模型扮演不同角色，进行多轮对话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多任务串联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：将多个任务通过提示链串联，如数据收集、数据分析、报告撰写、结果总结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8F1C86B-BCA2-64D1-697E-3E2FD6F6C95E}"/>
              </a:ext>
            </a:extLst>
          </p:cNvPr>
          <p:cNvGrpSpPr/>
          <p:nvPr/>
        </p:nvGrpSpPr>
        <p:grpSpPr>
          <a:xfrm>
            <a:off x="7542739" y="945321"/>
            <a:ext cx="4100551" cy="2966579"/>
            <a:chOff x="7542739" y="685796"/>
            <a:chExt cx="4100551" cy="296657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05B9CF7-B799-1CBA-D62A-C1338E9EE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9520" y="1101295"/>
              <a:ext cx="4053770" cy="255108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F4DE7FC-9A97-F4E3-0787-56B5F9159D32}"/>
                </a:ext>
              </a:extLst>
            </p:cNvPr>
            <p:cNvSpPr txBox="1"/>
            <p:nvPr/>
          </p:nvSpPr>
          <p:spPr>
            <a:xfrm>
              <a:off x="7542739" y="1429327"/>
              <a:ext cx="80021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系统指令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0F922CF-0401-AF33-F11C-4C582FAD84D0}"/>
                </a:ext>
              </a:extLst>
            </p:cNvPr>
            <p:cNvSpPr txBox="1"/>
            <p:nvPr/>
          </p:nvSpPr>
          <p:spPr>
            <a:xfrm>
              <a:off x="7542739" y="1940748"/>
              <a:ext cx="80021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微调样本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CB04D80-F6EB-9B8F-E92C-D570DA65367C}"/>
                </a:ext>
              </a:extLst>
            </p:cNvPr>
            <p:cNvSpPr txBox="1"/>
            <p:nvPr/>
          </p:nvSpPr>
          <p:spPr>
            <a:xfrm>
              <a:off x="7542739" y="2396231"/>
              <a:ext cx="80021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支持信息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6CC00C8-C559-8633-AF96-B5496EFE672B}"/>
                </a:ext>
              </a:extLst>
            </p:cNvPr>
            <p:cNvSpPr txBox="1"/>
            <p:nvPr/>
          </p:nvSpPr>
          <p:spPr>
            <a:xfrm>
              <a:off x="7542739" y="2697825"/>
              <a:ext cx="80021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输入内容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AC22981-A0D8-744A-3A81-9FD36A62861A}"/>
                </a:ext>
              </a:extLst>
            </p:cNvPr>
            <p:cNvSpPr txBox="1"/>
            <p:nvPr/>
          </p:nvSpPr>
          <p:spPr>
            <a:xfrm>
              <a:off x="7542739" y="2966052"/>
              <a:ext cx="80021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输出提示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79385E3-8B8E-5FB0-37F1-388BC2FB5133}"/>
                </a:ext>
              </a:extLst>
            </p:cNvPr>
            <p:cNvSpPr txBox="1"/>
            <p:nvPr/>
          </p:nvSpPr>
          <p:spPr>
            <a:xfrm>
              <a:off x="10930545" y="2679055"/>
              <a:ext cx="64633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大模型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354D01D-A8A5-929D-E746-3A300F74CB94}"/>
                </a:ext>
              </a:extLst>
            </p:cNvPr>
            <p:cNvSpPr txBox="1"/>
            <p:nvPr/>
          </p:nvSpPr>
          <p:spPr>
            <a:xfrm>
              <a:off x="9075884" y="685796"/>
              <a:ext cx="144142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提示词模板示例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5083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D1B6B-398C-D506-D45B-A1B47EA77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2E7EADE-DD62-42B0-F12E-2AFF8BFF90A6}"/>
              </a:ext>
            </a:extLst>
          </p:cNvPr>
          <p:cNvSpPr txBox="1"/>
          <p:nvPr/>
        </p:nvSpPr>
        <p:spPr>
          <a:xfrm>
            <a:off x="700742" y="5780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ACD169-BC41-9156-1556-2EDE96EDB7E9}"/>
              </a:ext>
            </a:extLst>
          </p:cNvPr>
          <p:cNvSpPr txBox="1"/>
          <p:nvPr/>
        </p:nvSpPr>
        <p:spPr>
          <a:xfrm>
            <a:off x="1602184" y="20423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1.1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背景介绍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8A72EB-EB89-A224-D242-3A492D87263E}"/>
              </a:ext>
            </a:extLst>
          </p:cNvPr>
          <p:cNvSpPr txBox="1"/>
          <p:nvPr/>
        </p:nvSpPr>
        <p:spPr>
          <a:xfrm>
            <a:off x="1298724" y="1509259"/>
            <a:ext cx="3283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人工智能和机器学习介绍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BBE6C-5FFC-88A1-64F7-666028C06E47}"/>
              </a:ext>
            </a:extLst>
          </p:cNvPr>
          <p:cNvSpPr txBox="1"/>
          <p:nvPr/>
        </p:nvSpPr>
        <p:spPr>
          <a:xfrm>
            <a:off x="1298724" y="4240215"/>
            <a:ext cx="3510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大语言模型和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简介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4E657D-769E-3BBC-C3FD-A93258831ACB}"/>
              </a:ext>
            </a:extLst>
          </p:cNvPr>
          <p:cNvSpPr txBox="1"/>
          <p:nvPr/>
        </p:nvSpPr>
        <p:spPr>
          <a:xfrm>
            <a:off x="1602184" y="254468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1.2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技术路线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DF95CE-257B-B7D1-751C-64EF1703F321}"/>
              </a:ext>
            </a:extLst>
          </p:cNvPr>
          <p:cNvSpPr txBox="1"/>
          <p:nvPr/>
        </p:nvSpPr>
        <p:spPr>
          <a:xfrm>
            <a:off x="1602184" y="304701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1.3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注意事项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21BE830-2CF4-7180-6026-E6526FB67331}"/>
              </a:ext>
            </a:extLst>
          </p:cNvPr>
          <p:cNvSpPr txBox="1"/>
          <p:nvPr/>
        </p:nvSpPr>
        <p:spPr>
          <a:xfrm>
            <a:off x="1602184" y="477331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背景介绍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340A2AF-DD48-5204-D8A7-1DDD50EDAAB8}"/>
              </a:ext>
            </a:extLst>
          </p:cNvPr>
          <p:cNvSpPr txBox="1"/>
          <p:nvPr/>
        </p:nvSpPr>
        <p:spPr>
          <a:xfrm>
            <a:off x="1602184" y="527564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如何使用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8BD5AF7-3084-81F8-9C89-8C5A105B2969}"/>
              </a:ext>
            </a:extLst>
          </p:cNvPr>
          <p:cNvSpPr txBox="1"/>
          <p:nvPr/>
        </p:nvSpPr>
        <p:spPr>
          <a:xfrm>
            <a:off x="1602184" y="355251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1.4 </a:t>
            </a:r>
            <a:r>
              <a:rPr lang="zh-CN" altLang="en-US" b="1" dirty="0">
                <a:solidFill>
                  <a:schemeClr val="bg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小结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7BF647D-DA55-9841-6D0E-7261F1BE2197}"/>
              </a:ext>
            </a:extLst>
          </p:cNvPr>
          <p:cNvSpPr txBox="1"/>
          <p:nvPr/>
        </p:nvSpPr>
        <p:spPr>
          <a:xfrm>
            <a:off x="1602184" y="577796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2198849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44272-5E22-0EC7-DA6C-BD15FE7E4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FCE3C6-666C-CC8F-565A-517FAE45E6C0}"/>
              </a:ext>
            </a:extLst>
          </p:cNvPr>
          <p:cNvSpPr txBox="1"/>
          <p:nvPr/>
        </p:nvSpPr>
        <p:spPr>
          <a:xfrm>
            <a:off x="700742" y="578075"/>
            <a:ext cx="3328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E0E3E3E9-D66A-B671-7F73-8E270BF83C1B}"/>
              </a:ext>
            </a:extLst>
          </p:cNvPr>
          <p:cNvSpPr txBox="1">
            <a:spLocks/>
          </p:cNvSpPr>
          <p:nvPr/>
        </p:nvSpPr>
        <p:spPr>
          <a:xfrm>
            <a:off x="804459" y="1321542"/>
            <a:ext cx="9589221" cy="8774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个人认为，目前大模型最适合充当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文科背景的工作助手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，理工科任务还需要配合其他专业模型来完成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技术进步对劳动生产率增长的影响</a:t>
            </a:r>
            <a:r>
              <a:rPr lang="en-US" altLang="zh-CN" sz="1600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[1]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7510E-0CDE-8844-7EBA-4690E2869B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172" b="11444"/>
          <a:stretch/>
        </p:blipFill>
        <p:spPr>
          <a:xfrm>
            <a:off x="1010920" y="2839393"/>
            <a:ext cx="8427720" cy="3103881"/>
          </a:xfrm>
          <a:prstGeom prst="rect">
            <a:avLst/>
          </a:prstGeom>
        </p:spPr>
      </p:pic>
      <p:sp>
        <p:nvSpPr>
          <p:cNvPr id="5" name="内容占位符 8">
            <a:extLst>
              <a:ext uri="{FF2B5EF4-FFF2-40B4-BE49-F238E27FC236}">
                <a16:creationId xmlns:a16="http://schemas.microsoft.com/office/drawing/2014/main" id="{566053EF-5B16-4990-B582-069E869441D8}"/>
              </a:ext>
            </a:extLst>
          </p:cNvPr>
          <p:cNvSpPr txBox="1">
            <a:spLocks/>
          </p:cNvSpPr>
          <p:nvPr/>
        </p:nvSpPr>
        <p:spPr>
          <a:xfrm>
            <a:off x="400050" y="6025177"/>
            <a:ext cx="7420984" cy="288498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BNY Investments: </a:t>
            </a:r>
            <a:r>
              <a:rPr lang="en-US" altLang="zh-CN" sz="12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American Exceptionalism Endure?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2025.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8CDAD7-5AD5-55B3-E80A-CAECA592F787}"/>
              </a:ext>
            </a:extLst>
          </p:cNvPr>
          <p:cNvSpPr txBox="1"/>
          <p:nvPr/>
        </p:nvSpPr>
        <p:spPr>
          <a:xfrm>
            <a:off x="866869" y="230098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劳动生产率增长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90B5DB-6779-A140-B890-1972B2A628C5}"/>
              </a:ext>
            </a:extLst>
          </p:cNvPr>
          <p:cNvSpPr txBox="1"/>
          <p:nvPr/>
        </p:nvSpPr>
        <p:spPr>
          <a:xfrm>
            <a:off x="9375869" y="549400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时间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7EC802-2AF8-6C62-5F2C-A4A1F9232DEE}"/>
              </a:ext>
            </a:extLst>
          </p:cNvPr>
          <p:cNvSpPr txBox="1"/>
          <p:nvPr/>
        </p:nvSpPr>
        <p:spPr>
          <a:xfrm>
            <a:off x="4162144" y="264726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第一台个人电脑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ABE1947-966D-5BB9-561E-1E39FAA4D7A2}"/>
              </a:ext>
            </a:extLst>
          </p:cNvPr>
          <p:cNvSpPr txBox="1"/>
          <p:nvPr/>
        </p:nvSpPr>
        <p:spPr>
          <a:xfrm>
            <a:off x="1602065" y="2647264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IBM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大型主机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7A5502A-431B-A324-65F1-84FE3C4C8BEA}"/>
              </a:ext>
            </a:extLst>
          </p:cNvPr>
          <p:cNvSpPr txBox="1"/>
          <p:nvPr/>
        </p:nvSpPr>
        <p:spPr>
          <a:xfrm>
            <a:off x="5478318" y="264726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网页浏览器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3E9E8AD-3E78-8BC7-9710-238067FA4057}"/>
              </a:ext>
            </a:extLst>
          </p:cNvPr>
          <p:cNvSpPr txBox="1"/>
          <p:nvPr/>
        </p:nvSpPr>
        <p:spPr>
          <a:xfrm>
            <a:off x="8417620" y="2647264"/>
            <a:ext cx="99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ChatGPT-3</a:t>
            </a:r>
            <a:endParaRPr lang="zh-CN" altLang="en-US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48B24D8-8B88-32D2-6AF4-67439C7619FF}"/>
              </a:ext>
            </a:extLst>
          </p:cNvPr>
          <p:cNvSpPr/>
          <p:nvPr/>
        </p:nvSpPr>
        <p:spPr>
          <a:xfrm>
            <a:off x="2265680" y="2930977"/>
            <a:ext cx="704279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6DE73EE-AE7C-0E25-924A-7B800E5C618F}"/>
              </a:ext>
            </a:extLst>
          </p:cNvPr>
          <p:cNvSpPr/>
          <p:nvPr/>
        </p:nvSpPr>
        <p:spPr>
          <a:xfrm>
            <a:off x="4256420" y="2955041"/>
            <a:ext cx="704279" cy="448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DA823D9-CF39-3450-71EF-2C4BE4BEECEB}"/>
              </a:ext>
            </a:extLst>
          </p:cNvPr>
          <p:cNvSpPr/>
          <p:nvPr/>
        </p:nvSpPr>
        <p:spPr>
          <a:xfrm>
            <a:off x="5194300" y="2955041"/>
            <a:ext cx="704279" cy="448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DCE1963-9818-AF09-ACE6-769A679DED75}"/>
              </a:ext>
            </a:extLst>
          </p:cNvPr>
          <p:cNvSpPr/>
          <p:nvPr/>
        </p:nvSpPr>
        <p:spPr>
          <a:xfrm>
            <a:off x="8206199" y="2925897"/>
            <a:ext cx="704279" cy="413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对话气泡: 圆角矩形 30">
            <a:extLst>
              <a:ext uri="{FF2B5EF4-FFF2-40B4-BE49-F238E27FC236}">
                <a16:creationId xmlns:a16="http://schemas.microsoft.com/office/drawing/2014/main" id="{05D7ABFC-D8A7-3B5F-9A79-7F1747CB9B36}"/>
              </a:ext>
            </a:extLst>
          </p:cNvPr>
          <p:cNvSpPr/>
          <p:nvPr/>
        </p:nvSpPr>
        <p:spPr>
          <a:xfrm>
            <a:off x="9402103" y="3238754"/>
            <a:ext cx="1713771" cy="706445"/>
          </a:xfrm>
          <a:prstGeom prst="wedgeRoundRectCallout">
            <a:avLst>
              <a:gd name="adj1" fmla="val -53647"/>
              <a:gd name="adj2" fmla="val 80722"/>
              <a:gd name="adj3" fmla="val 16667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提升劳动生产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增长率的第一年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B571863-FBD6-DD3A-7B64-EEBE4073D6A5}"/>
              </a:ext>
            </a:extLst>
          </p:cNvPr>
          <p:cNvSpPr txBox="1"/>
          <p:nvPr/>
        </p:nvSpPr>
        <p:spPr>
          <a:xfrm>
            <a:off x="9375869" y="2149880"/>
            <a:ext cx="222171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主动拥抱技术进步</a:t>
            </a:r>
          </a:p>
        </p:txBody>
      </p:sp>
    </p:spTree>
    <p:extLst>
      <p:ext uri="{BB962C8B-B14F-4D97-AF65-F5344CB8AC3E}">
        <p14:creationId xmlns:p14="http://schemas.microsoft.com/office/powerpoint/2010/main" val="1944876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9831B-6A81-467F-CB46-27920937E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>
            <a:extLst>
              <a:ext uri="{FF2B5EF4-FFF2-40B4-BE49-F238E27FC236}">
                <a16:creationId xmlns:a16="http://schemas.microsoft.com/office/drawing/2014/main" id="{AF30F7A1-306E-40B5-BACD-B0FFA4D4480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1250" y="2334050"/>
            <a:ext cx="7429500" cy="40498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23CA0F5-3C28-9BA4-8A68-E01FFD1814FD}"/>
              </a:ext>
            </a:extLst>
          </p:cNvPr>
          <p:cNvSpPr txBox="1"/>
          <p:nvPr/>
        </p:nvSpPr>
        <p:spPr>
          <a:xfrm>
            <a:off x="700742" y="578075"/>
            <a:ext cx="5123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流程工业的特点</a:t>
            </a:r>
          </a:p>
        </p:txBody>
      </p:sp>
      <p:sp>
        <p:nvSpPr>
          <p:cNvPr id="101" name="文本占位符 3">
            <a:extLst>
              <a:ext uri="{FF2B5EF4-FFF2-40B4-BE49-F238E27FC236}">
                <a16:creationId xmlns:a16="http://schemas.microsoft.com/office/drawing/2014/main" id="{B65A3AC3-385E-807A-61DA-6918A80582E0}"/>
              </a:ext>
            </a:extLst>
          </p:cNvPr>
          <p:cNvSpPr txBox="1">
            <a:spLocks/>
          </p:cNvSpPr>
          <p:nvPr/>
        </p:nvSpPr>
        <p:spPr>
          <a:xfrm>
            <a:off x="804460" y="1321539"/>
            <a:ext cx="10640779" cy="5156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流程工业过程是涉及不同物质、能量和信号间耦合、传递和转化的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复杂系统</a:t>
            </a:r>
          </a:p>
        </p:txBody>
      </p:sp>
      <p:cxnSp>
        <p:nvCxnSpPr>
          <p:cNvPr id="66" name="连接符: 肘形 65">
            <a:extLst>
              <a:ext uri="{FF2B5EF4-FFF2-40B4-BE49-F238E27FC236}">
                <a16:creationId xmlns:a16="http://schemas.microsoft.com/office/drawing/2014/main" id="{6EE34410-0DAE-F9B9-D0E6-D97A5F0F2A15}"/>
              </a:ext>
            </a:extLst>
          </p:cNvPr>
          <p:cNvCxnSpPr>
            <a:cxnSpLocks/>
            <a:stCxn id="79" idx="6"/>
            <a:endCxn id="78" idx="1"/>
          </p:cNvCxnSpPr>
          <p:nvPr/>
        </p:nvCxnSpPr>
        <p:spPr>
          <a:xfrm flipV="1">
            <a:off x="8653854" y="4086327"/>
            <a:ext cx="349666" cy="192474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2C9C54A6-C111-B6E3-20BA-7B5B72C28DB8}"/>
              </a:ext>
            </a:extLst>
          </p:cNvPr>
          <p:cNvCxnSpPr>
            <a:cxnSpLocks/>
            <a:stCxn id="80" idx="0"/>
            <a:endCxn id="81" idx="3"/>
          </p:cNvCxnSpPr>
          <p:nvPr/>
        </p:nvCxnSpPr>
        <p:spPr>
          <a:xfrm rot="16200000" flipV="1">
            <a:off x="3243454" y="3264569"/>
            <a:ext cx="365353" cy="26578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6885F783-7B35-9305-BE38-2C8514E727F8}"/>
              </a:ext>
            </a:extLst>
          </p:cNvPr>
          <p:cNvCxnSpPr>
            <a:cxnSpLocks/>
            <a:stCxn id="84" idx="0"/>
            <a:endCxn id="82" idx="3"/>
          </p:cNvCxnSpPr>
          <p:nvPr/>
        </p:nvCxnSpPr>
        <p:spPr>
          <a:xfrm rot="16200000" flipV="1">
            <a:off x="6982338" y="2728821"/>
            <a:ext cx="248745" cy="304739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0FAFCC74-6B02-E23B-F224-E0111231EF8B}"/>
              </a:ext>
            </a:extLst>
          </p:cNvPr>
          <p:cNvCxnSpPr>
            <a:cxnSpLocks/>
            <a:stCxn id="85" idx="3"/>
            <a:endCxn id="86" idx="4"/>
          </p:cNvCxnSpPr>
          <p:nvPr/>
        </p:nvCxnSpPr>
        <p:spPr>
          <a:xfrm flipV="1">
            <a:off x="5142879" y="5132813"/>
            <a:ext cx="203287" cy="278976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B6828CE7-6828-EADA-871C-619D05CC022B}"/>
              </a:ext>
            </a:extLst>
          </p:cNvPr>
          <p:cNvCxnSpPr>
            <a:cxnSpLocks/>
            <a:stCxn id="88" idx="6"/>
            <a:endCxn id="89" idx="1"/>
          </p:cNvCxnSpPr>
          <p:nvPr/>
        </p:nvCxnSpPr>
        <p:spPr>
          <a:xfrm flipV="1">
            <a:off x="8627761" y="3182884"/>
            <a:ext cx="361776" cy="30800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21D4F538-DA61-1399-9179-6D77EDD53524}"/>
              </a:ext>
            </a:extLst>
          </p:cNvPr>
          <p:cNvCxnSpPr>
            <a:cxnSpLocks/>
            <a:stCxn id="90" idx="4"/>
            <a:endCxn id="91" idx="3"/>
          </p:cNvCxnSpPr>
          <p:nvPr/>
        </p:nvCxnSpPr>
        <p:spPr>
          <a:xfrm rot="5400000">
            <a:off x="2525457" y="4676124"/>
            <a:ext cx="200472" cy="18803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73" name="内容占位符 75" descr="Wi-Fi 轮廓">
            <a:extLst>
              <a:ext uri="{FF2B5EF4-FFF2-40B4-BE49-F238E27FC236}">
                <a16:creationId xmlns:a16="http://schemas.microsoft.com/office/drawing/2014/main" id="{E919843B-967B-C26A-7BF0-D3D1D1141533}"/>
              </a:ext>
            </a:extLst>
          </p:cNvPr>
          <p:cNvGrpSpPr/>
          <p:nvPr/>
        </p:nvGrpSpPr>
        <p:grpSpPr>
          <a:xfrm rot="19717382">
            <a:off x="4540063" y="2479246"/>
            <a:ext cx="603563" cy="380548"/>
            <a:chOff x="3029198" y="1992271"/>
            <a:chExt cx="498426" cy="314259"/>
          </a:xfrm>
          <a:solidFill>
            <a:srgbClr val="000000"/>
          </a:solidFill>
        </p:grpSpPr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780A12B9-F4D5-7C55-13A0-995B88126D0F}"/>
                </a:ext>
              </a:extLst>
            </p:cNvPr>
            <p:cNvSpPr/>
            <p:nvPr/>
          </p:nvSpPr>
          <p:spPr>
            <a:xfrm>
              <a:off x="3029198" y="1992271"/>
              <a:ext cx="498426" cy="114418"/>
            </a:xfrm>
            <a:custGeom>
              <a:avLst/>
              <a:gdLst>
                <a:gd name="connsiteX0" fmla="*/ 10972 w 498426"/>
                <a:gd name="connsiteY0" fmla="*/ 114419 h 114418"/>
                <a:gd name="connsiteX1" fmla="*/ 487455 w 498426"/>
                <a:gd name="connsiteY1" fmla="*/ 114419 h 114418"/>
                <a:gd name="connsiteX2" fmla="*/ 498427 w 498426"/>
                <a:gd name="connsiteY2" fmla="*/ 103447 h 114418"/>
                <a:gd name="connsiteX3" fmla="*/ 0 w 498426"/>
                <a:gd name="connsiteY3" fmla="*/ 103447 h 114418"/>
                <a:gd name="connsiteX4" fmla="*/ 10972 w 498426"/>
                <a:gd name="connsiteY4" fmla="*/ 114419 h 114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426" h="114418">
                  <a:moveTo>
                    <a:pt x="10972" y="114419"/>
                  </a:moveTo>
                  <a:cubicBezTo>
                    <a:pt x="142632" y="-17241"/>
                    <a:pt x="355795" y="-17241"/>
                    <a:pt x="487455" y="114419"/>
                  </a:cubicBezTo>
                  <a:lnTo>
                    <a:pt x="498427" y="103447"/>
                  </a:lnTo>
                  <a:cubicBezTo>
                    <a:pt x="360497" y="-34482"/>
                    <a:pt x="137146" y="-34482"/>
                    <a:pt x="0" y="103447"/>
                  </a:cubicBezTo>
                  <a:lnTo>
                    <a:pt x="10972" y="114419"/>
                  </a:lnTo>
                  <a:close/>
                </a:path>
              </a:pathLst>
            </a:custGeom>
            <a:solidFill>
              <a:srgbClr val="00000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4FC02DE6-9349-27F4-F9A3-5FA2DDE49C5B}"/>
                </a:ext>
              </a:extLst>
            </p:cNvPr>
            <p:cNvSpPr/>
            <p:nvPr/>
          </p:nvSpPr>
          <p:spPr>
            <a:xfrm>
              <a:off x="3095028" y="2086510"/>
              <a:ext cx="365983" cy="86793"/>
            </a:xfrm>
            <a:custGeom>
              <a:avLst/>
              <a:gdLst>
                <a:gd name="connsiteX0" fmla="*/ 365983 w 365983"/>
                <a:gd name="connsiteY0" fmla="*/ 75822 h 86793"/>
                <a:gd name="connsiteX1" fmla="*/ 0 w 365983"/>
                <a:gd name="connsiteY1" fmla="*/ 75822 h 86793"/>
                <a:gd name="connsiteX2" fmla="*/ 10972 w 365983"/>
                <a:gd name="connsiteY2" fmla="*/ 86794 h 86793"/>
                <a:gd name="connsiteX3" fmla="*/ 354228 w 365983"/>
                <a:gd name="connsiteY3" fmla="*/ 86794 h 86793"/>
                <a:gd name="connsiteX4" fmla="*/ 365983 w 365983"/>
                <a:gd name="connsiteY4" fmla="*/ 75822 h 8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83" h="86793">
                  <a:moveTo>
                    <a:pt x="365983" y="75822"/>
                  </a:moveTo>
                  <a:cubicBezTo>
                    <a:pt x="264887" y="-25274"/>
                    <a:pt x="101096" y="-25274"/>
                    <a:pt x="0" y="75822"/>
                  </a:cubicBezTo>
                  <a:lnTo>
                    <a:pt x="10972" y="86794"/>
                  </a:lnTo>
                  <a:cubicBezTo>
                    <a:pt x="105798" y="-8033"/>
                    <a:pt x="259401" y="-8033"/>
                    <a:pt x="354228" y="86794"/>
                  </a:cubicBezTo>
                  <a:lnTo>
                    <a:pt x="365983" y="75822"/>
                  </a:lnTo>
                  <a:close/>
                </a:path>
              </a:pathLst>
            </a:custGeom>
            <a:solidFill>
              <a:srgbClr val="00000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B59AA079-53CA-0EE7-5349-4442F6CA4FD8}"/>
                </a:ext>
              </a:extLst>
            </p:cNvPr>
            <p:cNvSpPr/>
            <p:nvPr/>
          </p:nvSpPr>
          <p:spPr>
            <a:xfrm>
              <a:off x="3162425" y="2180748"/>
              <a:ext cx="232755" cy="59168"/>
            </a:xfrm>
            <a:custGeom>
              <a:avLst/>
              <a:gdLst>
                <a:gd name="connsiteX0" fmla="*/ 10972 w 232755"/>
                <a:gd name="connsiteY0" fmla="*/ 59169 h 59168"/>
                <a:gd name="connsiteX1" fmla="*/ 221784 w 232755"/>
                <a:gd name="connsiteY1" fmla="*/ 59169 h 59168"/>
                <a:gd name="connsiteX2" fmla="*/ 232756 w 232755"/>
                <a:gd name="connsiteY2" fmla="*/ 48197 h 59168"/>
                <a:gd name="connsiteX3" fmla="*/ 0 w 232755"/>
                <a:gd name="connsiteY3" fmla="*/ 48197 h 59168"/>
                <a:gd name="connsiteX4" fmla="*/ 10972 w 232755"/>
                <a:gd name="connsiteY4" fmla="*/ 59169 h 5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55" h="59168">
                  <a:moveTo>
                    <a:pt x="10972" y="59169"/>
                  </a:moveTo>
                  <a:cubicBezTo>
                    <a:pt x="68965" y="1176"/>
                    <a:pt x="163791" y="1176"/>
                    <a:pt x="221784" y="59169"/>
                  </a:cubicBezTo>
                  <a:lnTo>
                    <a:pt x="232756" y="48197"/>
                  </a:lnTo>
                  <a:cubicBezTo>
                    <a:pt x="168493" y="-16066"/>
                    <a:pt x="64263" y="-16066"/>
                    <a:pt x="0" y="48197"/>
                  </a:cubicBezTo>
                  <a:lnTo>
                    <a:pt x="10972" y="59169"/>
                  </a:lnTo>
                  <a:close/>
                </a:path>
              </a:pathLst>
            </a:custGeom>
            <a:solidFill>
              <a:srgbClr val="00000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14F746AE-BCD9-E14A-016F-1B74049C462E}"/>
                </a:ext>
              </a:extLst>
            </p:cNvPr>
            <p:cNvSpPr/>
            <p:nvPr/>
          </p:nvSpPr>
          <p:spPr>
            <a:xfrm>
              <a:off x="3229039" y="2274987"/>
              <a:ext cx="99528" cy="31543"/>
            </a:xfrm>
            <a:custGeom>
              <a:avLst/>
              <a:gdLst>
                <a:gd name="connsiteX0" fmla="*/ 10972 w 99528"/>
                <a:gd name="connsiteY0" fmla="*/ 31543 h 31543"/>
                <a:gd name="connsiteX1" fmla="*/ 88557 w 99528"/>
                <a:gd name="connsiteY1" fmla="*/ 31543 h 31543"/>
                <a:gd name="connsiteX2" fmla="*/ 99529 w 99528"/>
                <a:gd name="connsiteY2" fmla="*/ 20572 h 31543"/>
                <a:gd name="connsiteX3" fmla="*/ 0 w 99528"/>
                <a:gd name="connsiteY3" fmla="*/ 20572 h 31543"/>
                <a:gd name="connsiteX4" fmla="*/ 10972 w 99528"/>
                <a:gd name="connsiteY4" fmla="*/ 31543 h 3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28" h="31543">
                  <a:moveTo>
                    <a:pt x="10972" y="31543"/>
                  </a:moveTo>
                  <a:cubicBezTo>
                    <a:pt x="32131" y="10384"/>
                    <a:pt x="67397" y="10384"/>
                    <a:pt x="88557" y="31543"/>
                  </a:cubicBezTo>
                  <a:lnTo>
                    <a:pt x="99529" y="20572"/>
                  </a:lnTo>
                  <a:cubicBezTo>
                    <a:pt x="72099" y="-6857"/>
                    <a:pt x="27429" y="-6857"/>
                    <a:pt x="0" y="20572"/>
                  </a:cubicBezTo>
                  <a:lnTo>
                    <a:pt x="10972" y="31543"/>
                  </a:lnTo>
                  <a:close/>
                </a:path>
              </a:pathLst>
            </a:custGeom>
            <a:solidFill>
              <a:srgbClr val="00000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8E787074-CB5E-9805-16D7-4B77D91FD36B}"/>
              </a:ext>
            </a:extLst>
          </p:cNvPr>
          <p:cNvSpPr txBox="1"/>
          <p:nvPr/>
        </p:nvSpPr>
        <p:spPr>
          <a:xfrm>
            <a:off x="9003520" y="394782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反应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19A46799-02C8-D93B-C603-A18164014A34}"/>
              </a:ext>
            </a:extLst>
          </p:cNvPr>
          <p:cNvSpPr/>
          <p:nvPr/>
        </p:nvSpPr>
        <p:spPr>
          <a:xfrm>
            <a:off x="8545904" y="4224826"/>
            <a:ext cx="107950" cy="10795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DC5C83B0-6345-88FE-27AC-2D18D5CD09ED}"/>
              </a:ext>
            </a:extLst>
          </p:cNvPr>
          <p:cNvSpPr/>
          <p:nvPr/>
        </p:nvSpPr>
        <p:spPr>
          <a:xfrm>
            <a:off x="3505049" y="3580139"/>
            <a:ext cx="107950" cy="10795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2A70605-3DED-9EE0-4C58-82C4FCA8FA2F}"/>
              </a:ext>
            </a:extLst>
          </p:cNvPr>
          <p:cNvSpPr txBox="1"/>
          <p:nvPr/>
        </p:nvSpPr>
        <p:spPr>
          <a:xfrm>
            <a:off x="2800793" y="307628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储存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BA89410C-1040-D436-2E42-C5FD322DBBBA}"/>
              </a:ext>
            </a:extLst>
          </p:cNvPr>
          <p:cNvSpPr txBox="1"/>
          <p:nvPr/>
        </p:nvSpPr>
        <p:spPr>
          <a:xfrm>
            <a:off x="6461897" y="261831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分离</a:t>
            </a: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DA0923F6-03C6-0577-A5D2-1821E68DD7BC}"/>
              </a:ext>
            </a:extLst>
          </p:cNvPr>
          <p:cNvSpPr/>
          <p:nvPr/>
        </p:nvSpPr>
        <p:spPr>
          <a:xfrm>
            <a:off x="7205104" y="3005563"/>
            <a:ext cx="107950" cy="10795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4ACE26D-5E8D-006C-2851-CFA1155C16A5}"/>
              </a:ext>
            </a:extLst>
          </p:cNvPr>
          <p:cNvSpPr txBox="1"/>
          <p:nvPr/>
        </p:nvSpPr>
        <p:spPr>
          <a:xfrm>
            <a:off x="4342660" y="527328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动力机械</a:t>
            </a: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C9C31570-AC21-9138-FF2C-A38ACC45CE24}"/>
              </a:ext>
            </a:extLst>
          </p:cNvPr>
          <p:cNvSpPr/>
          <p:nvPr/>
        </p:nvSpPr>
        <p:spPr>
          <a:xfrm>
            <a:off x="5292191" y="5024863"/>
            <a:ext cx="107950" cy="10795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4CBEF10D-4F28-59B1-35A2-61FCAEC1C60B}"/>
              </a:ext>
            </a:extLst>
          </p:cNvPr>
          <p:cNvSpPr/>
          <p:nvPr/>
        </p:nvSpPr>
        <p:spPr>
          <a:xfrm>
            <a:off x="8519811" y="3436917"/>
            <a:ext cx="107950" cy="10795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637E036-C6AC-AB5F-B278-83E4AE7E104E}"/>
              </a:ext>
            </a:extLst>
          </p:cNvPr>
          <p:cNvSpPr txBox="1"/>
          <p:nvPr/>
        </p:nvSpPr>
        <p:spPr>
          <a:xfrm>
            <a:off x="8989537" y="304438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传质、传热</a:t>
            </a: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965B06CD-B88C-6860-F48C-222743373B35}"/>
              </a:ext>
            </a:extLst>
          </p:cNvPr>
          <p:cNvSpPr/>
          <p:nvPr/>
        </p:nvSpPr>
        <p:spPr>
          <a:xfrm>
            <a:off x="2665737" y="4561957"/>
            <a:ext cx="107950" cy="10795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B0A09FA0-B783-BA17-9997-56A5B1C5EEDD}"/>
              </a:ext>
            </a:extLst>
          </p:cNvPr>
          <p:cNvSpPr txBox="1"/>
          <p:nvPr/>
        </p:nvSpPr>
        <p:spPr>
          <a:xfrm>
            <a:off x="1731455" y="473187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物料流动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B92975CB-1A5A-33E9-C7D6-4309BAD16827}"/>
              </a:ext>
            </a:extLst>
          </p:cNvPr>
          <p:cNvSpPr txBox="1"/>
          <p:nvPr/>
        </p:nvSpPr>
        <p:spPr>
          <a:xfrm>
            <a:off x="2131565" y="1992461"/>
            <a:ext cx="3775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声音信号：</a:t>
            </a:r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机械振动、流体流动、管道振动等</a:t>
            </a:r>
            <a:endParaRPr lang="en-US" altLang="zh-CN" sz="14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309D9F30-5831-AE47-0A36-F602A733E3DC}"/>
              </a:ext>
            </a:extLst>
          </p:cNvPr>
          <p:cNvSpPr txBox="1"/>
          <p:nvPr/>
        </p:nvSpPr>
        <p:spPr>
          <a:xfrm>
            <a:off x="7567609" y="1823222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光信号：</a:t>
            </a:r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物质反应、监控、报警等</a:t>
            </a:r>
            <a:endParaRPr lang="en-US" altLang="zh-CN" sz="14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495B0C1D-911C-A174-A7B2-813AF6E95300}"/>
              </a:ext>
            </a:extLst>
          </p:cNvPr>
          <p:cNvSpPr txBox="1"/>
          <p:nvPr/>
        </p:nvSpPr>
        <p:spPr>
          <a:xfrm>
            <a:off x="9766289" y="4866912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电信号：</a:t>
            </a:r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传感器、控制器等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02" name="内容占位符 75" descr="Wi-Fi 轮廓">
            <a:extLst>
              <a:ext uri="{FF2B5EF4-FFF2-40B4-BE49-F238E27FC236}">
                <a16:creationId xmlns:a16="http://schemas.microsoft.com/office/drawing/2014/main" id="{1CCB7327-407E-0922-D4FD-185E3BAA6F77}"/>
              </a:ext>
            </a:extLst>
          </p:cNvPr>
          <p:cNvGrpSpPr/>
          <p:nvPr/>
        </p:nvGrpSpPr>
        <p:grpSpPr>
          <a:xfrm rot="1299725">
            <a:off x="8289825" y="2304670"/>
            <a:ext cx="603563" cy="380548"/>
            <a:chOff x="3029198" y="1992271"/>
            <a:chExt cx="498426" cy="314259"/>
          </a:xfrm>
          <a:solidFill>
            <a:srgbClr val="000000"/>
          </a:solidFill>
        </p:grpSpPr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4C0AB069-965D-B5E0-1EA6-6E6A2A198366}"/>
                </a:ext>
              </a:extLst>
            </p:cNvPr>
            <p:cNvSpPr/>
            <p:nvPr/>
          </p:nvSpPr>
          <p:spPr>
            <a:xfrm>
              <a:off x="3029198" y="1992271"/>
              <a:ext cx="498426" cy="114418"/>
            </a:xfrm>
            <a:custGeom>
              <a:avLst/>
              <a:gdLst>
                <a:gd name="connsiteX0" fmla="*/ 10972 w 498426"/>
                <a:gd name="connsiteY0" fmla="*/ 114419 h 114418"/>
                <a:gd name="connsiteX1" fmla="*/ 487455 w 498426"/>
                <a:gd name="connsiteY1" fmla="*/ 114419 h 114418"/>
                <a:gd name="connsiteX2" fmla="*/ 498427 w 498426"/>
                <a:gd name="connsiteY2" fmla="*/ 103447 h 114418"/>
                <a:gd name="connsiteX3" fmla="*/ 0 w 498426"/>
                <a:gd name="connsiteY3" fmla="*/ 103447 h 114418"/>
                <a:gd name="connsiteX4" fmla="*/ 10972 w 498426"/>
                <a:gd name="connsiteY4" fmla="*/ 114419 h 114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426" h="114418">
                  <a:moveTo>
                    <a:pt x="10972" y="114419"/>
                  </a:moveTo>
                  <a:cubicBezTo>
                    <a:pt x="142632" y="-17241"/>
                    <a:pt x="355795" y="-17241"/>
                    <a:pt x="487455" y="114419"/>
                  </a:cubicBezTo>
                  <a:lnTo>
                    <a:pt x="498427" y="103447"/>
                  </a:lnTo>
                  <a:cubicBezTo>
                    <a:pt x="360497" y="-34482"/>
                    <a:pt x="137146" y="-34482"/>
                    <a:pt x="0" y="103447"/>
                  </a:cubicBezTo>
                  <a:lnTo>
                    <a:pt x="10972" y="114419"/>
                  </a:lnTo>
                  <a:close/>
                </a:path>
              </a:pathLst>
            </a:custGeom>
            <a:solidFill>
              <a:srgbClr val="00000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6E29491A-735E-AA60-3766-68448B06FC46}"/>
                </a:ext>
              </a:extLst>
            </p:cNvPr>
            <p:cNvSpPr/>
            <p:nvPr/>
          </p:nvSpPr>
          <p:spPr>
            <a:xfrm>
              <a:off x="3095028" y="2086510"/>
              <a:ext cx="365983" cy="86793"/>
            </a:xfrm>
            <a:custGeom>
              <a:avLst/>
              <a:gdLst>
                <a:gd name="connsiteX0" fmla="*/ 365983 w 365983"/>
                <a:gd name="connsiteY0" fmla="*/ 75822 h 86793"/>
                <a:gd name="connsiteX1" fmla="*/ 0 w 365983"/>
                <a:gd name="connsiteY1" fmla="*/ 75822 h 86793"/>
                <a:gd name="connsiteX2" fmla="*/ 10972 w 365983"/>
                <a:gd name="connsiteY2" fmla="*/ 86794 h 86793"/>
                <a:gd name="connsiteX3" fmla="*/ 354228 w 365983"/>
                <a:gd name="connsiteY3" fmla="*/ 86794 h 86793"/>
                <a:gd name="connsiteX4" fmla="*/ 365983 w 365983"/>
                <a:gd name="connsiteY4" fmla="*/ 75822 h 8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83" h="86793">
                  <a:moveTo>
                    <a:pt x="365983" y="75822"/>
                  </a:moveTo>
                  <a:cubicBezTo>
                    <a:pt x="264887" y="-25274"/>
                    <a:pt x="101096" y="-25274"/>
                    <a:pt x="0" y="75822"/>
                  </a:cubicBezTo>
                  <a:lnTo>
                    <a:pt x="10972" y="86794"/>
                  </a:lnTo>
                  <a:cubicBezTo>
                    <a:pt x="105798" y="-8033"/>
                    <a:pt x="259401" y="-8033"/>
                    <a:pt x="354228" y="86794"/>
                  </a:cubicBezTo>
                  <a:lnTo>
                    <a:pt x="365983" y="75822"/>
                  </a:lnTo>
                  <a:close/>
                </a:path>
              </a:pathLst>
            </a:custGeom>
            <a:solidFill>
              <a:srgbClr val="00000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818EF0C5-D21E-991A-0FF8-ADA334639257}"/>
                </a:ext>
              </a:extLst>
            </p:cNvPr>
            <p:cNvSpPr/>
            <p:nvPr/>
          </p:nvSpPr>
          <p:spPr>
            <a:xfrm>
              <a:off x="3162425" y="2180748"/>
              <a:ext cx="232755" cy="59168"/>
            </a:xfrm>
            <a:custGeom>
              <a:avLst/>
              <a:gdLst>
                <a:gd name="connsiteX0" fmla="*/ 10972 w 232755"/>
                <a:gd name="connsiteY0" fmla="*/ 59169 h 59168"/>
                <a:gd name="connsiteX1" fmla="*/ 221784 w 232755"/>
                <a:gd name="connsiteY1" fmla="*/ 59169 h 59168"/>
                <a:gd name="connsiteX2" fmla="*/ 232756 w 232755"/>
                <a:gd name="connsiteY2" fmla="*/ 48197 h 59168"/>
                <a:gd name="connsiteX3" fmla="*/ 0 w 232755"/>
                <a:gd name="connsiteY3" fmla="*/ 48197 h 59168"/>
                <a:gd name="connsiteX4" fmla="*/ 10972 w 232755"/>
                <a:gd name="connsiteY4" fmla="*/ 59169 h 5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55" h="59168">
                  <a:moveTo>
                    <a:pt x="10972" y="59169"/>
                  </a:moveTo>
                  <a:cubicBezTo>
                    <a:pt x="68965" y="1176"/>
                    <a:pt x="163791" y="1176"/>
                    <a:pt x="221784" y="59169"/>
                  </a:cubicBezTo>
                  <a:lnTo>
                    <a:pt x="232756" y="48197"/>
                  </a:lnTo>
                  <a:cubicBezTo>
                    <a:pt x="168493" y="-16066"/>
                    <a:pt x="64263" y="-16066"/>
                    <a:pt x="0" y="48197"/>
                  </a:cubicBezTo>
                  <a:lnTo>
                    <a:pt x="10972" y="59169"/>
                  </a:lnTo>
                  <a:close/>
                </a:path>
              </a:pathLst>
            </a:custGeom>
            <a:solidFill>
              <a:srgbClr val="00000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29DF4F0A-D14B-B8D8-0275-197BB6FD2548}"/>
                </a:ext>
              </a:extLst>
            </p:cNvPr>
            <p:cNvSpPr/>
            <p:nvPr/>
          </p:nvSpPr>
          <p:spPr>
            <a:xfrm>
              <a:off x="3229039" y="2274987"/>
              <a:ext cx="99528" cy="31543"/>
            </a:xfrm>
            <a:custGeom>
              <a:avLst/>
              <a:gdLst>
                <a:gd name="connsiteX0" fmla="*/ 10972 w 99528"/>
                <a:gd name="connsiteY0" fmla="*/ 31543 h 31543"/>
                <a:gd name="connsiteX1" fmla="*/ 88557 w 99528"/>
                <a:gd name="connsiteY1" fmla="*/ 31543 h 31543"/>
                <a:gd name="connsiteX2" fmla="*/ 99529 w 99528"/>
                <a:gd name="connsiteY2" fmla="*/ 20572 h 31543"/>
                <a:gd name="connsiteX3" fmla="*/ 0 w 99528"/>
                <a:gd name="connsiteY3" fmla="*/ 20572 h 31543"/>
                <a:gd name="connsiteX4" fmla="*/ 10972 w 99528"/>
                <a:gd name="connsiteY4" fmla="*/ 31543 h 3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28" h="31543">
                  <a:moveTo>
                    <a:pt x="10972" y="31543"/>
                  </a:moveTo>
                  <a:cubicBezTo>
                    <a:pt x="32131" y="10384"/>
                    <a:pt x="67397" y="10384"/>
                    <a:pt x="88557" y="31543"/>
                  </a:cubicBezTo>
                  <a:lnTo>
                    <a:pt x="99529" y="20572"/>
                  </a:lnTo>
                  <a:cubicBezTo>
                    <a:pt x="72099" y="-6857"/>
                    <a:pt x="27429" y="-6857"/>
                    <a:pt x="0" y="20572"/>
                  </a:cubicBezTo>
                  <a:lnTo>
                    <a:pt x="10972" y="31543"/>
                  </a:lnTo>
                  <a:close/>
                </a:path>
              </a:pathLst>
            </a:custGeom>
            <a:solidFill>
              <a:srgbClr val="00000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07" name="内容占位符 75" descr="Wi-Fi 轮廓">
            <a:extLst>
              <a:ext uri="{FF2B5EF4-FFF2-40B4-BE49-F238E27FC236}">
                <a16:creationId xmlns:a16="http://schemas.microsoft.com/office/drawing/2014/main" id="{4E752F52-A17E-7552-1BC0-56D62C5BA838}"/>
              </a:ext>
            </a:extLst>
          </p:cNvPr>
          <p:cNvGrpSpPr/>
          <p:nvPr/>
        </p:nvGrpSpPr>
        <p:grpSpPr>
          <a:xfrm rot="4096189">
            <a:off x="9205518" y="5127813"/>
            <a:ext cx="603563" cy="380548"/>
            <a:chOff x="3029198" y="1992271"/>
            <a:chExt cx="498426" cy="314259"/>
          </a:xfrm>
          <a:solidFill>
            <a:srgbClr val="000000"/>
          </a:solidFill>
        </p:grpSpPr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E66D03EF-EFD9-CAD2-F5FF-18002D128DD7}"/>
                </a:ext>
              </a:extLst>
            </p:cNvPr>
            <p:cNvSpPr/>
            <p:nvPr/>
          </p:nvSpPr>
          <p:spPr>
            <a:xfrm>
              <a:off x="3029198" y="1992271"/>
              <a:ext cx="498426" cy="114418"/>
            </a:xfrm>
            <a:custGeom>
              <a:avLst/>
              <a:gdLst>
                <a:gd name="connsiteX0" fmla="*/ 10972 w 498426"/>
                <a:gd name="connsiteY0" fmla="*/ 114419 h 114418"/>
                <a:gd name="connsiteX1" fmla="*/ 487455 w 498426"/>
                <a:gd name="connsiteY1" fmla="*/ 114419 h 114418"/>
                <a:gd name="connsiteX2" fmla="*/ 498427 w 498426"/>
                <a:gd name="connsiteY2" fmla="*/ 103447 h 114418"/>
                <a:gd name="connsiteX3" fmla="*/ 0 w 498426"/>
                <a:gd name="connsiteY3" fmla="*/ 103447 h 114418"/>
                <a:gd name="connsiteX4" fmla="*/ 10972 w 498426"/>
                <a:gd name="connsiteY4" fmla="*/ 114419 h 114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426" h="114418">
                  <a:moveTo>
                    <a:pt x="10972" y="114419"/>
                  </a:moveTo>
                  <a:cubicBezTo>
                    <a:pt x="142632" y="-17241"/>
                    <a:pt x="355795" y="-17241"/>
                    <a:pt x="487455" y="114419"/>
                  </a:cubicBezTo>
                  <a:lnTo>
                    <a:pt x="498427" y="103447"/>
                  </a:lnTo>
                  <a:cubicBezTo>
                    <a:pt x="360497" y="-34482"/>
                    <a:pt x="137146" y="-34482"/>
                    <a:pt x="0" y="103447"/>
                  </a:cubicBezTo>
                  <a:lnTo>
                    <a:pt x="10972" y="114419"/>
                  </a:lnTo>
                  <a:close/>
                </a:path>
              </a:pathLst>
            </a:custGeom>
            <a:solidFill>
              <a:srgbClr val="00000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F5C33E33-71F3-EED0-5474-3ED87D33815A}"/>
                </a:ext>
              </a:extLst>
            </p:cNvPr>
            <p:cNvSpPr/>
            <p:nvPr/>
          </p:nvSpPr>
          <p:spPr>
            <a:xfrm>
              <a:off x="3095028" y="2086510"/>
              <a:ext cx="365983" cy="86793"/>
            </a:xfrm>
            <a:custGeom>
              <a:avLst/>
              <a:gdLst>
                <a:gd name="connsiteX0" fmla="*/ 365983 w 365983"/>
                <a:gd name="connsiteY0" fmla="*/ 75822 h 86793"/>
                <a:gd name="connsiteX1" fmla="*/ 0 w 365983"/>
                <a:gd name="connsiteY1" fmla="*/ 75822 h 86793"/>
                <a:gd name="connsiteX2" fmla="*/ 10972 w 365983"/>
                <a:gd name="connsiteY2" fmla="*/ 86794 h 86793"/>
                <a:gd name="connsiteX3" fmla="*/ 354228 w 365983"/>
                <a:gd name="connsiteY3" fmla="*/ 86794 h 86793"/>
                <a:gd name="connsiteX4" fmla="*/ 365983 w 365983"/>
                <a:gd name="connsiteY4" fmla="*/ 75822 h 8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83" h="86793">
                  <a:moveTo>
                    <a:pt x="365983" y="75822"/>
                  </a:moveTo>
                  <a:cubicBezTo>
                    <a:pt x="264887" y="-25274"/>
                    <a:pt x="101096" y="-25274"/>
                    <a:pt x="0" y="75822"/>
                  </a:cubicBezTo>
                  <a:lnTo>
                    <a:pt x="10972" y="86794"/>
                  </a:lnTo>
                  <a:cubicBezTo>
                    <a:pt x="105798" y="-8033"/>
                    <a:pt x="259401" y="-8033"/>
                    <a:pt x="354228" y="86794"/>
                  </a:cubicBezTo>
                  <a:lnTo>
                    <a:pt x="365983" y="75822"/>
                  </a:lnTo>
                  <a:close/>
                </a:path>
              </a:pathLst>
            </a:custGeom>
            <a:solidFill>
              <a:srgbClr val="00000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22D58A35-FEF8-881A-4EA5-F55148F9A35B}"/>
                </a:ext>
              </a:extLst>
            </p:cNvPr>
            <p:cNvSpPr/>
            <p:nvPr/>
          </p:nvSpPr>
          <p:spPr>
            <a:xfrm>
              <a:off x="3162425" y="2180748"/>
              <a:ext cx="232755" cy="59168"/>
            </a:xfrm>
            <a:custGeom>
              <a:avLst/>
              <a:gdLst>
                <a:gd name="connsiteX0" fmla="*/ 10972 w 232755"/>
                <a:gd name="connsiteY0" fmla="*/ 59169 h 59168"/>
                <a:gd name="connsiteX1" fmla="*/ 221784 w 232755"/>
                <a:gd name="connsiteY1" fmla="*/ 59169 h 59168"/>
                <a:gd name="connsiteX2" fmla="*/ 232756 w 232755"/>
                <a:gd name="connsiteY2" fmla="*/ 48197 h 59168"/>
                <a:gd name="connsiteX3" fmla="*/ 0 w 232755"/>
                <a:gd name="connsiteY3" fmla="*/ 48197 h 59168"/>
                <a:gd name="connsiteX4" fmla="*/ 10972 w 232755"/>
                <a:gd name="connsiteY4" fmla="*/ 59169 h 5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55" h="59168">
                  <a:moveTo>
                    <a:pt x="10972" y="59169"/>
                  </a:moveTo>
                  <a:cubicBezTo>
                    <a:pt x="68965" y="1176"/>
                    <a:pt x="163791" y="1176"/>
                    <a:pt x="221784" y="59169"/>
                  </a:cubicBezTo>
                  <a:lnTo>
                    <a:pt x="232756" y="48197"/>
                  </a:lnTo>
                  <a:cubicBezTo>
                    <a:pt x="168493" y="-16066"/>
                    <a:pt x="64263" y="-16066"/>
                    <a:pt x="0" y="48197"/>
                  </a:cubicBezTo>
                  <a:lnTo>
                    <a:pt x="10972" y="59169"/>
                  </a:lnTo>
                  <a:close/>
                </a:path>
              </a:pathLst>
            </a:custGeom>
            <a:solidFill>
              <a:srgbClr val="00000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C46381D4-5F8D-CF1B-935B-0CD733378FAD}"/>
                </a:ext>
              </a:extLst>
            </p:cNvPr>
            <p:cNvSpPr/>
            <p:nvPr/>
          </p:nvSpPr>
          <p:spPr>
            <a:xfrm>
              <a:off x="3229039" y="2274987"/>
              <a:ext cx="99528" cy="31543"/>
            </a:xfrm>
            <a:custGeom>
              <a:avLst/>
              <a:gdLst>
                <a:gd name="connsiteX0" fmla="*/ 10972 w 99528"/>
                <a:gd name="connsiteY0" fmla="*/ 31543 h 31543"/>
                <a:gd name="connsiteX1" fmla="*/ 88557 w 99528"/>
                <a:gd name="connsiteY1" fmla="*/ 31543 h 31543"/>
                <a:gd name="connsiteX2" fmla="*/ 99529 w 99528"/>
                <a:gd name="connsiteY2" fmla="*/ 20572 h 31543"/>
                <a:gd name="connsiteX3" fmla="*/ 0 w 99528"/>
                <a:gd name="connsiteY3" fmla="*/ 20572 h 31543"/>
                <a:gd name="connsiteX4" fmla="*/ 10972 w 99528"/>
                <a:gd name="connsiteY4" fmla="*/ 31543 h 3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28" h="31543">
                  <a:moveTo>
                    <a:pt x="10972" y="31543"/>
                  </a:moveTo>
                  <a:cubicBezTo>
                    <a:pt x="32131" y="10384"/>
                    <a:pt x="67397" y="10384"/>
                    <a:pt x="88557" y="31543"/>
                  </a:cubicBezTo>
                  <a:lnTo>
                    <a:pt x="99529" y="20572"/>
                  </a:lnTo>
                  <a:cubicBezTo>
                    <a:pt x="72099" y="-6857"/>
                    <a:pt x="27429" y="-6857"/>
                    <a:pt x="0" y="20572"/>
                  </a:cubicBezTo>
                  <a:lnTo>
                    <a:pt x="10972" y="31543"/>
                  </a:lnTo>
                  <a:close/>
                </a:path>
              </a:pathLst>
            </a:custGeom>
            <a:solidFill>
              <a:srgbClr val="00000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7BE9360D-C081-880D-A782-5AB38765FD41}"/>
              </a:ext>
            </a:extLst>
          </p:cNvPr>
          <p:cNvSpPr txBox="1"/>
          <p:nvPr/>
        </p:nvSpPr>
        <p:spPr>
          <a:xfrm>
            <a:off x="718828" y="3532936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图片、视频：监控摄像</a:t>
            </a:r>
          </a:p>
        </p:txBody>
      </p:sp>
      <p:grpSp>
        <p:nvGrpSpPr>
          <p:cNvPr id="113" name="内容占位符 75" descr="Wi-Fi 轮廓">
            <a:extLst>
              <a:ext uri="{FF2B5EF4-FFF2-40B4-BE49-F238E27FC236}">
                <a16:creationId xmlns:a16="http://schemas.microsoft.com/office/drawing/2014/main" id="{293AC273-3190-3CE7-3217-7A640C0F6C0F}"/>
              </a:ext>
            </a:extLst>
          </p:cNvPr>
          <p:cNvGrpSpPr/>
          <p:nvPr/>
        </p:nvGrpSpPr>
        <p:grpSpPr>
          <a:xfrm rot="17250828">
            <a:off x="2636226" y="3617203"/>
            <a:ext cx="603563" cy="380548"/>
            <a:chOff x="3029198" y="1992271"/>
            <a:chExt cx="498426" cy="314259"/>
          </a:xfrm>
          <a:solidFill>
            <a:srgbClr val="000000"/>
          </a:solidFill>
        </p:grpSpPr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77DA8C48-A9CD-3AED-C106-DD2E2CB3F4D2}"/>
                </a:ext>
              </a:extLst>
            </p:cNvPr>
            <p:cNvSpPr/>
            <p:nvPr/>
          </p:nvSpPr>
          <p:spPr>
            <a:xfrm>
              <a:off x="3029198" y="1992271"/>
              <a:ext cx="498426" cy="114418"/>
            </a:xfrm>
            <a:custGeom>
              <a:avLst/>
              <a:gdLst>
                <a:gd name="connsiteX0" fmla="*/ 10972 w 498426"/>
                <a:gd name="connsiteY0" fmla="*/ 114419 h 114418"/>
                <a:gd name="connsiteX1" fmla="*/ 487455 w 498426"/>
                <a:gd name="connsiteY1" fmla="*/ 114419 h 114418"/>
                <a:gd name="connsiteX2" fmla="*/ 498427 w 498426"/>
                <a:gd name="connsiteY2" fmla="*/ 103447 h 114418"/>
                <a:gd name="connsiteX3" fmla="*/ 0 w 498426"/>
                <a:gd name="connsiteY3" fmla="*/ 103447 h 114418"/>
                <a:gd name="connsiteX4" fmla="*/ 10972 w 498426"/>
                <a:gd name="connsiteY4" fmla="*/ 114419 h 114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426" h="114418">
                  <a:moveTo>
                    <a:pt x="10972" y="114419"/>
                  </a:moveTo>
                  <a:cubicBezTo>
                    <a:pt x="142632" y="-17241"/>
                    <a:pt x="355795" y="-17241"/>
                    <a:pt x="487455" y="114419"/>
                  </a:cubicBezTo>
                  <a:lnTo>
                    <a:pt x="498427" y="103447"/>
                  </a:lnTo>
                  <a:cubicBezTo>
                    <a:pt x="360497" y="-34482"/>
                    <a:pt x="137146" y="-34482"/>
                    <a:pt x="0" y="103447"/>
                  </a:cubicBezTo>
                  <a:lnTo>
                    <a:pt x="10972" y="114419"/>
                  </a:lnTo>
                  <a:close/>
                </a:path>
              </a:pathLst>
            </a:custGeom>
            <a:solidFill>
              <a:srgbClr val="00000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07B0771A-F877-D16B-5366-88FAAC59A72D}"/>
                </a:ext>
              </a:extLst>
            </p:cNvPr>
            <p:cNvSpPr/>
            <p:nvPr/>
          </p:nvSpPr>
          <p:spPr>
            <a:xfrm>
              <a:off x="3095028" y="2086510"/>
              <a:ext cx="365983" cy="86793"/>
            </a:xfrm>
            <a:custGeom>
              <a:avLst/>
              <a:gdLst>
                <a:gd name="connsiteX0" fmla="*/ 365983 w 365983"/>
                <a:gd name="connsiteY0" fmla="*/ 75822 h 86793"/>
                <a:gd name="connsiteX1" fmla="*/ 0 w 365983"/>
                <a:gd name="connsiteY1" fmla="*/ 75822 h 86793"/>
                <a:gd name="connsiteX2" fmla="*/ 10972 w 365983"/>
                <a:gd name="connsiteY2" fmla="*/ 86794 h 86793"/>
                <a:gd name="connsiteX3" fmla="*/ 354228 w 365983"/>
                <a:gd name="connsiteY3" fmla="*/ 86794 h 86793"/>
                <a:gd name="connsiteX4" fmla="*/ 365983 w 365983"/>
                <a:gd name="connsiteY4" fmla="*/ 75822 h 8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83" h="86793">
                  <a:moveTo>
                    <a:pt x="365983" y="75822"/>
                  </a:moveTo>
                  <a:cubicBezTo>
                    <a:pt x="264887" y="-25274"/>
                    <a:pt x="101096" y="-25274"/>
                    <a:pt x="0" y="75822"/>
                  </a:cubicBezTo>
                  <a:lnTo>
                    <a:pt x="10972" y="86794"/>
                  </a:lnTo>
                  <a:cubicBezTo>
                    <a:pt x="105798" y="-8033"/>
                    <a:pt x="259401" y="-8033"/>
                    <a:pt x="354228" y="86794"/>
                  </a:cubicBezTo>
                  <a:lnTo>
                    <a:pt x="365983" y="75822"/>
                  </a:lnTo>
                  <a:close/>
                </a:path>
              </a:pathLst>
            </a:custGeom>
            <a:solidFill>
              <a:srgbClr val="00000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238D4C88-93C0-718D-B3C0-B49A8507BA23}"/>
                </a:ext>
              </a:extLst>
            </p:cNvPr>
            <p:cNvSpPr/>
            <p:nvPr/>
          </p:nvSpPr>
          <p:spPr>
            <a:xfrm>
              <a:off x="3162425" y="2180748"/>
              <a:ext cx="232755" cy="59168"/>
            </a:xfrm>
            <a:custGeom>
              <a:avLst/>
              <a:gdLst>
                <a:gd name="connsiteX0" fmla="*/ 10972 w 232755"/>
                <a:gd name="connsiteY0" fmla="*/ 59169 h 59168"/>
                <a:gd name="connsiteX1" fmla="*/ 221784 w 232755"/>
                <a:gd name="connsiteY1" fmla="*/ 59169 h 59168"/>
                <a:gd name="connsiteX2" fmla="*/ 232756 w 232755"/>
                <a:gd name="connsiteY2" fmla="*/ 48197 h 59168"/>
                <a:gd name="connsiteX3" fmla="*/ 0 w 232755"/>
                <a:gd name="connsiteY3" fmla="*/ 48197 h 59168"/>
                <a:gd name="connsiteX4" fmla="*/ 10972 w 232755"/>
                <a:gd name="connsiteY4" fmla="*/ 59169 h 5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755" h="59168">
                  <a:moveTo>
                    <a:pt x="10972" y="59169"/>
                  </a:moveTo>
                  <a:cubicBezTo>
                    <a:pt x="68965" y="1176"/>
                    <a:pt x="163791" y="1176"/>
                    <a:pt x="221784" y="59169"/>
                  </a:cubicBezTo>
                  <a:lnTo>
                    <a:pt x="232756" y="48197"/>
                  </a:lnTo>
                  <a:cubicBezTo>
                    <a:pt x="168493" y="-16066"/>
                    <a:pt x="64263" y="-16066"/>
                    <a:pt x="0" y="48197"/>
                  </a:cubicBezTo>
                  <a:lnTo>
                    <a:pt x="10972" y="59169"/>
                  </a:lnTo>
                  <a:close/>
                </a:path>
              </a:pathLst>
            </a:custGeom>
            <a:solidFill>
              <a:srgbClr val="00000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45B584CC-987F-50B5-FA3B-DEF3C28F4189}"/>
                </a:ext>
              </a:extLst>
            </p:cNvPr>
            <p:cNvSpPr/>
            <p:nvPr/>
          </p:nvSpPr>
          <p:spPr>
            <a:xfrm>
              <a:off x="3229039" y="2274987"/>
              <a:ext cx="99528" cy="31543"/>
            </a:xfrm>
            <a:custGeom>
              <a:avLst/>
              <a:gdLst>
                <a:gd name="connsiteX0" fmla="*/ 10972 w 99528"/>
                <a:gd name="connsiteY0" fmla="*/ 31543 h 31543"/>
                <a:gd name="connsiteX1" fmla="*/ 88557 w 99528"/>
                <a:gd name="connsiteY1" fmla="*/ 31543 h 31543"/>
                <a:gd name="connsiteX2" fmla="*/ 99529 w 99528"/>
                <a:gd name="connsiteY2" fmla="*/ 20572 h 31543"/>
                <a:gd name="connsiteX3" fmla="*/ 0 w 99528"/>
                <a:gd name="connsiteY3" fmla="*/ 20572 h 31543"/>
                <a:gd name="connsiteX4" fmla="*/ 10972 w 99528"/>
                <a:gd name="connsiteY4" fmla="*/ 31543 h 3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28" h="31543">
                  <a:moveTo>
                    <a:pt x="10972" y="31543"/>
                  </a:moveTo>
                  <a:cubicBezTo>
                    <a:pt x="32131" y="10384"/>
                    <a:pt x="67397" y="10384"/>
                    <a:pt x="88557" y="31543"/>
                  </a:cubicBezTo>
                  <a:lnTo>
                    <a:pt x="99529" y="20572"/>
                  </a:lnTo>
                  <a:cubicBezTo>
                    <a:pt x="72099" y="-6857"/>
                    <a:pt x="27429" y="-6857"/>
                    <a:pt x="0" y="20572"/>
                  </a:cubicBezTo>
                  <a:lnTo>
                    <a:pt x="10972" y="31543"/>
                  </a:lnTo>
                  <a:close/>
                </a:path>
              </a:pathLst>
            </a:custGeom>
            <a:solidFill>
              <a:srgbClr val="00000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87087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9FA8E4-8E3F-8623-3F08-958170D68C7D}"/>
              </a:ext>
            </a:extLst>
          </p:cNvPr>
          <p:cNvSpPr txBox="1"/>
          <p:nvPr/>
        </p:nvSpPr>
        <p:spPr>
          <a:xfrm>
            <a:off x="5349642" y="1818640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3333B2"/>
                </a:solidFill>
                <a:latin typeface="+mj-lt"/>
              </a:rPr>
              <a:t>谢  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9A754F-8A01-C8ED-5031-2255192107D5}"/>
              </a:ext>
            </a:extLst>
          </p:cNvPr>
          <p:cNvSpPr txBox="1"/>
          <p:nvPr/>
        </p:nvSpPr>
        <p:spPr>
          <a:xfrm>
            <a:off x="5715126" y="3429000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罗 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D5EC9B-4796-4C4E-9B23-43AC7E52747F}"/>
              </a:ext>
            </a:extLst>
          </p:cNvPr>
          <p:cNvSpPr txBox="1"/>
          <p:nvPr/>
        </p:nvSpPr>
        <p:spPr>
          <a:xfrm>
            <a:off x="4336543" y="426408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东方启能科创中心产品研发室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E9773F-9750-B23F-B41A-75EAFC9F7725}"/>
              </a:ext>
            </a:extLst>
          </p:cNvPr>
          <p:cNvSpPr txBox="1"/>
          <p:nvPr/>
        </p:nvSpPr>
        <p:spPr>
          <a:xfrm>
            <a:off x="4753323" y="5099171"/>
            <a:ext cx="2685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59FAF59-3FF9-4BEE-93C2-202A2A262940}" type="datetime3">
              <a:rPr lang="zh-CN" altLang="en-US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2025年7月11日星期五</a:t>
            </a:fld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5103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98D81-3788-C044-9D9D-6D637E809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5D801FC-A7F8-D77F-D06E-8B643F58E5E9}"/>
              </a:ext>
            </a:extLst>
          </p:cNvPr>
          <p:cNvSpPr txBox="1"/>
          <p:nvPr/>
        </p:nvSpPr>
        <p:spPr>
          <a:xfrm>
            <a:off x="700742" y="578075"/>
            <a:ext cx="5123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流程工业的特点</a:t>
            </a:r>
          </a:p>
        </p:txBody>
      </p:sp>
      <p:sp>
        <p:nvSpPr>
          <p:cNvPr id="101" name="文本占位符 3">
            <a:extLst>
              <a:ext uri="{FF2B5EF4-FFF2-40B4-BE49-F238E27FC236}">
                <a16:creationId xmlns:a16="http://schemas.microsoft.com/office/drawing/2014/main" id="{8C40B97D-29AA-2FB7-0330-DF67972651C2}"/>
              </a:ext>
            </a:extLst>
          </p:cNvPr>
          <p:cNvSpPr txBox="1">
            <a:spLocks/>
          </p:cNvSpPr>
          <p:nvPr/>
        </p:nvSpPr>
        <p:spPr>
          <a:xfrm>
            <a:off x="804461" y="1321539"/>
            <a:ext cx="4914696" cy="5156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如火电机组等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流程工业过程一般具有如下特点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sz="1600" b="1" dirty="0">
              <a:solidFill>
                <a:srgbClr val="3333B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E92736-92E9-DA55-5773-B36C976BD3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1250" y="2334050"/>
            <a:ext cx="7429500" cy="404981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27AE6C7-B961-5C50-6E1A-5969EF9D940C}"/>
              </a:ext>
            </a:extLst>
          </p:cNvPr>
          <p:cNvSpPr/>
          <p:nvPr/>
        </p:nvSpPr>
        <p:spPr>
          <a:xfrm>
            <a:off x="1989667" y="2015067"/>
            <a:ext cx="7975600" cy="4140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747813-232C-BB4E-FFFA-44F57637B661}"/>
              </a:ext>
            </a:extLst>
          </p:cNvPr>
          <p:cNvSpPr txBox="1"/>
          <p:nvPr/>
        </p:nvSpPr>
        <p:spPr>
          <a:xfrm>
            <a:off x="1003255" y="1935674"/>
            <a:ext cx="7518445" cy="371064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信号多源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：过程中同时存在声、光、电、图像、视频等形式的信号数据</a:t>
            </a:r>
            <a:endParaRPr lang="zh-CN" altLang="en-US" sz="16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8B7E32C-204A-403B-7067-73FA6857926E}"/>
              </a:ext>
            </a:extLst>
          </p:cNvPr>
          <p:cNvSpPr txBox="1"/>
          <p:nvPr/>
        </p:nvSpPr>
        <p:spPr>
          <a:xfrm>
            <a:off x="1003254" y="2478868"/>
            <a:ext cx="7518445" cy="371064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变量类型多样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：过程中同时存在着如温度压力等连续变量和开关、故障状态等类别变量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CE39E41-A89A-9525-AE08-E91E8D56277F}"/>
              </a:ext>
            </a:extLst>
          </p:cNvPr>
          <p:cNvSpPr txBox="1"/>
          <p:nvPr/>
        </p:nvSpPr>
        <p:spPr>
          <a:xfrm>
            <a:off x="1003255" y="3022062"/>
            <a:ext cx="3288080" cy="338554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高维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变量和指标变化与大量因素有关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722609C-27A6-B8B9-D0E5-579600748934}"/>
              </a:ext>
            </a:extLst>
          </p:cNvPr>
          <p:cNvSpPr txBox="1"/>
          <p:nvPr/>
        </p:nvSpPr>
        <p:spPr>
          <a:xfrm>
            <a:off x="1003255" y="3537556"/>
            <a:ext cx="6186309" cy="338554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非线性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过程蕴含着复杂的物理化学机理，需要通过非线性数学方程来描述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29A8BB8-23D1-CD0D-8A7C-CFDA4B107F29}"/>
              </a:ext>
            </a:extLst>
          </p:cNvPr>
          <p:cNvSpPr txBox="1"/>
          <p:nvPr/>
        </p:nvSpPr>
        <p:spPr>
          <a:xfrm>
            <a:off x="1003255" y="4053051"/>
            <a:ext cx="5904180" cy="338554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时序因果关联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：过程的微观和宏观特点导致时间方向上的因果关联传递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对话气泡: 圆角矩形 24">
            <a:extLst>
              <a:ext uri="{FF2B5EF4-FFF2-40B4-BE49-F238E27FC236}">
                <a16:creationId xmlns:a16="http://schemas.microsoft.com/office/drawing/2014/main" id="{B936E4A0-8DFD-F749-1429-30C2E303AF5E}"/>
              </a:ext>
            </a:extLst>
          </p:cNvPr>
          <p:cNvSpPr/>
          <p:nvPr/>
        </p:nvSpPr>
        <p:spPr>
          <a:xfrm>
            <a:off x="7424420" y="5348294"/>
            <a:ext cx="4152900" cy="747759"/>
          </a:xfrm>
          <a:prstGeom prst="wedgeRoundRectCallout">
            <a:avLst>
              <a:gd name="adj1" fmla="val -41644"/>
              <a:gd name="adj2" fmla="val -84046"/>
              <a:gd name="adj3" fmla="val 16667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针对以上特点需采用匹配的分析建模方法，否则可能得出不准确甚至错误的结果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228B12-6160-6EF2-3442-8517998E5DF4}"/>
              </a:ext>
            </a:extLst>
          </p:cNvPr>
          <p:cNvSpPr txBox="1"/>
          <p:nvPr/>
        </p:nvSpPr>
        <p:spPr>
          <a:xfrm>
            <a:off x="1003254" y="5116866"/>
            <a:ext cx="595035" cy="338554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其他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57C007-7E54-4331-F352-18CE8A52751A}"/>
              </a:ext>
            </a:extLst>
          </p:cNvPr>
          <p:cNvSpPr txBox="1"/>
          <p:nvPr/>
        </p:nvSpPr>
        <p:spPr>
          <a:xfrm>
            <a:off x="1003254" y="4572373"/>
            <a:ext cx="9466626" cy="338554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多时间空间尺度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：过程信息在反应、单元装置、过程以及秒、分钟、小时、天等多种时空尺度上交流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066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46F30-55A9-5E9D-DE7D-977456266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A621515-D272-761B-6299-4BA63A90EB59}"/>
              </a:ext>
            </a:extLst>
          </p:cNvPr>
          <p:cNvSpPr txBox="1"/>
          <p:nvPr/>
        </p:nvSpPr>
        <p:spPr>
          <a:xfrm>
            <a:off x="700742" y="578075"/>
            <a:ext cx="835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人工智能、机器学习和深度学习概念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E523F6-764B-F929-87D0-C4EFD46B8CA8}"/>
              </a:ext>
            </a:extLst>
          </p:cNvPr>
          <p:cNvGrpSpPr/>
          <p:nvPr/>
        </p:nvGrpSpPr>
        <p:grpSpPr>
          <a:xfrm>
            <a:off x="7153723" y="1198146"/>
            <a:ext cx="4734640" cy="4634964"/>
            <a:chOff x="5075130" y="1198569"/>
            <a:chExt cx="3917394" cy="383492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DFDEE38-B245-3EB4-A7A2-D95CD7CE0D28}"/>
                </a:ext>
              </a:extLst>
            </p:cNvPr>
            <p:cNvGrpSpPr/>
            <p:nvPr/>
          </p:nvGrpSpPr>
          <p:grpSpPr>
            <a:xfrm>
              <a:off x="5103406" y="1198569"/>
              <a:ext cx="3834923" cy="3834923"/>
              <a:chOff x="8515295" y="2335774"/>
              <a:chExt cx="3311563" cy="3311563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27F74CC5-0294-7C61-7981-59C095199BA6}"/>
                  </a:ext>
                </a:extLst>
              </p:cNvPr>
              <p:cNvSpPr/>
              <p:nvPr/>
            </p:nvSpPr>
            <p:spPr>
              <a:xfrm>
                <a:off x="8515295" y="2335774"/>
                <a:ext cx="3311563" cy="3311563"/>
              </a:xfrm>
              <a:prstGeom prst="ellipse">
                <a:avLst/>
              </a:prstGeom>
              <a:solidFill>
                <a:schemeClr val="bg1">
                  <a:lumMod val="75000"/>
                  <a:alpha val="1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anose="020F0502020204030204" pitchFamily="34" charset="0"/>
                  <a:ea typeface="楷体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71E84C3E-8150-C8FE-B4F3-4BF10D504D94}"/>
                  </a:ext>
                </a:extLst>
              </p:cNvPr>
              <p:cNvSpPr/>
              <p:nvPr/>
            </p:nvSpPr>
            <p:spPr>
              <a:xfrm>
                <a:off x="9091369" y="3221320"/>
                <a:ext cx="2159416" cy="215941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1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anose="020F0502020204030204" pitchFamily="34" charset="0"/>
                  <a:ea typeface="楷体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FA15F95A-6288-3899-5BBC-CE9F701665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80659" y="2616603"/>
                <a:ext cx="1611675" cy="306104"/>
              </a:xfrm>
              <a:prstGeom prst="rect">
                <a:avLst/>
              </a:prstGeom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kumimoji="1" lang="zh-CN" altLang="en-US" sz="16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人工智能 </a:t>
                </a:r>
                <a:r>
                  <a:rPr kumimoji="1" lang="en-US" altLang="zh-CN" sz="16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(AI)</a:t>
                </a:r>
                <a:endParaRPr kumimoji="1" lang="zh-CN" altLang="en-US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77BC4346-2D60-F89C-FE93-0C3E0D3CD4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42909" y="3453491"/>
                <a:ext cx="1611675" cy="302984"/>
              </a:xfrm>
              <a:prstGeom prst="rect">
                <a:avLst/>
              </a:prstGeom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kumimoji="1" lang="zh-CN" altLang="en-US" sz="16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机器学习 </a:t>
                </a:r>
                <a:r>
                  <a:rPr kumimoji="1" lang="en-US" altLang="zh-CN" sz="16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(ML)</a:t>
                </a:r>
                <a:endParaRPr kumimoji="1" lang="zh-CN" altLang="en-US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653789D5-5328-9ADB-55CF-DEFA8AEDF734}"/>
                  </a:ext>
                </a:extLst>
              </p:cNvPr>
              <p:cNvSpPr/>
              <p:nvPr/>
            </p:nvSpPr>
            <p:spPr>
              <a:xfrm>
                <a:off x="9715690" y="3991556"/>
                <a:ext cx="1238894" cy="123889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anose="020F0502020204030204" pitchFamily="34" charset="0"/>
                  <a:ea typeface="楷体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CC2B9929-0A8D-239C-27EA-8F2E318BA9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51103" y="4475917"/>
                <a:ext cx="1611675" cy="302984"/>
              </a:xfrm>
              <a:prstGeom prst="rect">
                <a:avLst/>
              </a:prstGeom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kumimoji="1" lang="zh-CN" altLang="en-US" sz="16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深度学习 </a:t>
                </a:r>
                <a:r>
                  <a:rPr kumimoji="1" lang="en-US" altLang="zh-CN" sz="16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(DL)</a:t>
                </a:r>
                <a:endParaRPr kumimoji="1" lang="zh-CN" altLang="en-US" sz="1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" name="内容占位符 2">
              <a:extLst>
                <a:ext uri="{FF2B5EF4-FFF2-40B4-BE49-F238E27FC236}">
                  <a16:creationId xmlns:a16="http://schemas.microsoft.com/office/drawing/2014/main" id="{40C38C34-D836-5A37-B2AA-ABE74D2B62B5}"/>
                </a:ext>
              </a:extLst>
            </p:cNvPr>
            <p:cNvSpPr txBox="1">
              <a:spLocks/>
            </p:cNvSpPr>
            <p:nvPr/>
          </p:nvSpPr>
          <p:spPr>
            <a:xfrm>
              <a:off x="5075130" y="4267356"/>
              <a:ext cx="1502532" cy="350868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时间序列方法</a:t>
              </a:r>
            </a:p>
          </p:txBody>
        </p:sp>
        <p:sp>
          <p:nvSpPr>
            <p:cNvPr id="6" name="内容占位符 2">
              <a:extLst>
                <a:ext uri="{FF2B5EF4-FFF2-40B4-BE49-F238E27FC236}">
                  <a16:creationId xmlns:a16="http://schemas.microsoft.com/office/drawing/2014/main" id="{5DA0219A-64FE-5F1D-81DE-C2FD623A24D0}"/>
                </a:ext>
              </a:extLst>
            </p:cNvPr>
            <p:cNvSpPr txBox="1">
              <a:spLocks/>
            </p:cNvSpPr>
            <p:nvPr/>
          </p:nvSpPr>
          <p:spPr>
            <a:xfrm>
              <a:off x="7346069" y="2798209"/>
              <a:ext cx="1646455" cy="350868"/>
            </a:xfrm>
            <a:prstGeom prst="rect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自然语言处理</a:t>
              </a:r>
            </a:p>
          </p:txBody>
        </p:sp>
        <p:sp>
          <p:nvSpPr>
            <p:cNvPr id="9" name="内容占位符 2">
              <a:extLst>
                <a:ext uri="{FF2B5EF4-FFF2-40B4-BE49-F238E27FC236}">
                  <a16:creationId xmlns:a16="http://schemas.microsoft.com/office/drawing/2014/main" id="{C0AA5149-1505-9310-FFA2-E2B60DA4FA20}"/>
                </a:ext>
              </a:extLst>
            </p:cNvPr>
            <p:cNvSpPr txBox="1">
              <a:spLocks/>
            </p:cNvSpPr>
            <p:nvPr/>
          </p:nvSpPr>
          <p:spPr>
            <a:xfrm>
              <a:off x="7578799" y="3326073"/>
              <a:ext cx="1080000" cy="350868"/>
            </a:xfrm>
            <a:prstGeom prst="rect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机器视觉</a:t>
              </a:r>
            </a:p>
          </p:txBody>
        </p:sp>
      </p:grp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ED0DA97C-317A-1B46-D009-31B06FEDF953}"/>
              </a:ext>
            </a:extLst>
          </p:cNvPr>
          <p:cNvSpPr txBox="1">
            <a:spLocks/>
          </p:cNvSpPr>
          <p:nvPr/>
        </p:nvSpPr>
        <p:spPr>
          <a:xfrm>
            <a:off x="7546951" y="3845091"/>
            <a:ext cx="1598602" cy="424066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贝叶斯方法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208151-E2FA-6035-6CF0-48319B1DE097}"/>
              </a:ext>
            </a:extLst>
          </p:cNvPr>
          <p:cNvSpPr txBox="1"/>
          <p:nvPr/>
        </p:nvSpPr>
        <p:spPr>
          <a:xfrm>
            <a:off x="7948360" y="5883975"/>
            <a:ext cx="3114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rPr>
              <a:t>人工智能、机器学习和深度学习之间的关系</a:t>
            </a: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BAEE1287-E08C-722C-8AD6-FAC61C3B9176}"/>
              </a:ext>
            </a:extLst>
          </p:cNvPr>
          <p:cNvSpPr txBox="1">
            <a:spLocks/>
          </p:cNvSpPr>
          <p:nvPr/>
        </p:nvSpPr>
        <p:spPr>
          <a:xfrm>
            <a:off x="9735004" y="1829034"/>
            <a:ext cx="1065019" cy="424066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专家系统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204810E0-43F2-BA51-ADE0-07A7694223CB}"/>
              </a:ext>
            </a:extLst>
          </p:cNvPr>
          <p:cNvSpPr txBox="1">
            <a:spLocks/>
          </p:cNvSpPr>
          <p:nvPr/>
        </p:nvSpPr>
        <p:spPr>
          <a:xfrm>
            <a:off x="804461" y="1321539"/>
            <a:ext cx="5914994" cy="7612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人工智能（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）、机器学习（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ML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）和深度学习（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DL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）是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相互关联但各有侧重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的概念，三者为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包含关系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0862F4B-498A-62C7-0E54-9DAF3D0F6B71}"/>
              </a:ext>
            </a:extLst>
          </p:cNvPr>
          <p:cNvSpPr txBox="1"/>
          <p:nvPr/>
        </p:nvSpPr>
        <p:spPr>
          <a:xfrm>
            <a:off x="2419299" y="2211281"/>
            <a:ext cx="270779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人工智能（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）：模拟人类智能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633C3F9-F0A9-62DD-0320-981FA0A85293}"/>
              </a:ext>
            </a:extLst>
          </p:cNvPr>
          <p:cNvSpPr txBox="1"/>
          <p:nvPr/>
        </p:nvSpPr>
        <p:spPr>
          <a:xfrm>
            <a:off x="2402646" y="3210113"/>
            <a:ext cx="273825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机器学习（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）：基于数据驱动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E2ACEF-F4A6-5747-D79C-434842251BAE}"/>
              </a:ext>
            </a:extLst>
          </p:cNvPr>
          <p:cNvSpPr txBox="1"/>
          <p:nvPr/>
        </p:nvSpPr>
        <p:spPr>
          <a:xfrm>
            <a:off x="2395819" y="4208943"/>
            <a:ext cx="275748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深度学习（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DL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）：基于神经网络</a:t>
            </a:r>
          </a:p>
        </p:txBody>
      </p:sp>
      <p:sp>
        <p:nvSpPr>
          <p:cNvPr id="42" name="箭头: 下 41">
            <a:extLst>
              <a:ext uri="{FF2B5EF4-FFF2-40B4-BE49-F238E27FC236}">
                <a16:creationId xmlns:a16="http://schemas.microsoft.com/office/drawing/2014/main" id="{AB704957-35AF-8B1F-1C6D-E1997EB68C24}"/>
              </a:ext>
            </a:extLst>
          </p:cNvPr>
          <p:cNvSpPr/>
          <p:nvPr/>
        </p:nvSpPr>
        <p:spPr>
          <a:xfrm>
            <a:off x="3655277" y="2637371"/>
            <a:ext cx="213360" cy="45443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下 42">
            <a:extLst>
              <a:ext uri="{FF2B5EF4-FFF2-40B4-BE49-F238E27FC236}">
                <a16:creationId xmlns:a16="http://schemas.microsoft.com/office/drawing/2014/main" id="{CEEB1894-DD38-FABF-6F0E-C7A37C193AF1}"/>
              </a:ext>
            </a:extLst>
          </p:cNvPr>
          <p:cNvSpPr/>
          <p:nvPr/>
        </p:nvSpPr>
        <p:spPr>
          <a:xfrm>
            <a:off x="3655277" y="3636203"/>
            <a:ext cx="213360" cy="45443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56BAC51E-3026-913F-7E71-4BAB75EF5D54}"/>
              </a:ext>
            </a:extLst>
          </p:cNvPr>
          <p:cNvSpPr txBox="1">
            <a:spLocks/>
          </p:cNvSpPr>
          <p:nvPr/>
        </p:nvSpPr>
        <p:spPr>
          <a:xfrm>
            <a:off x="697780" y="4881041"/>
            <a:ext cx="6209732" cy="1560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机器学习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深度学习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的人工智能方法在如化工、能源等</a:t>
            </a: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流程工业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和机械制造、电子设备等离散制造业得到了成熟应用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本分享将侧重介绍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机器学习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流程工业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上的应用，适用于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火电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智慧酿造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等过程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4C78222-6B44-EEE6-FB9F-F0CF19BF48DC}"/>
              </a:ext>
            </a:extLst>
          </p:cNvPr>
          <p:cNvSpPr txBox="1">
            <a:spLocks/>
          </p:cNvSpPr>
          <p:nvPr/>
        </p:nvSpPr>
        <p:spPr>
          <a:xfrm>
            <a:off x="9145553" y="4594111"/>
            <a:ext cx="1210237" cy="424066"/>
          </a:xfrm>
          <a:prstGeom prst="rect">
            <a:avLst/>
          </a:prstGeom>
          <a:ln w="9525">
            <a:solidFill>
              <a:srgbClr val="C00000"/>
            </a:solidFill>
            <a:prstDash val="dash"/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sz="16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大语言模型</a:t>
            </a: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F8D342C4-6548-8249-06F0-4402A85A4555}"/>
              </a:ext>
            </a:extLst>
          </p:cNvPr>
          <p:cNvSpPr/>
          <p:nvPr/>
        </p:nvSpPr>
        <p:spPr>
          <a:xfrm>
            <a:off x="4767855" y="3669684"/>
            <a:ext cx="2502952" cy="424067"/>
          </a:xfrm>
          <a:prstGeom prst="wedgeRoundRectCallout">
            <a:avLst>
              <a:gd name="adj1" fmla="val -38081"/>
              <a:gd name="adj2" fmla="val 88455"/>
              <a:gd name="adj3" fmla="val 16667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包括大语言模型（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LLM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0066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8DA38-53E8-FF5A-338A-C810591D0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AAB065-6691-0D3F-0D26-4D198B2841BE}"/>
              </a:ext>
            </a:extLst>
          </p:cNvPr>
          <p:cNvSpPr txBox="1"/>
          <p:nvPr/>
        </p:nvSpPr>
        <p:spPr>
          <a:xfrm>
            <a:off x="700742" y="578075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 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en-US" altLang="zh-CN" sz="2800" b="1" dirty="0">
                <a:solidFill>
                  <a:srgbClr val="3333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rgbClr val="3333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79919BAE-F89A-E1D5-4EC1-518CF1AC8D4C}"/>
              </a:ext>
            </a:extLst>
          </p:cNvPr>
          <p:cNvSpPr txBox="1">
            <a:spLocks/>
          </p:cNvSpPr>
          <p:nvPr/>
        </p:nvSpPr>
        <p:spPr>
          <a:xfrm>
            <a:off x="804461" y="1321539"/>
            <a:ext cx="10452820" cy="12438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机器学习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是了解人工智能技术的重要切入点：一方面，机器学习扎根于概率统计、最优化等人工智能相关理论；另一方面，机器学习也是深度学习等技术的基础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3333B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机器学习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可被认为是：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6E7311C-1E63-59B7-BB17-91EE86E10D75}"/>
              </a:ext>
            </a:extLst>
          </p:cNvPr>
          <p:cNvSpPr txBox="1"/>
          <p:nvPr/>
        </p:nvSpPr>
        <p:spPr>
          <a:xfrm>
            <a:off x="3467100" y="3688865"/>
            <a:ext cx="5013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使用</a:t>
            </a:r>
            <a:r>
              <a:rPr lang="zh-CN" altLang="en-US" sz="20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中的</a:t>
            </a:r>
            <a:r>
              <a:rPr lang="zh-CN" altLang="en-US" sz="20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经验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来进行</a:t>
            </a:r>
            <a:r>
              <a:rPr lang="zh-CN" altLang="en-US" sz="20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准确预测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  <a:r>
              <a:rPr lang="zh-CN" altLang="en-US" sz="2000" b="1" dirty="0">
                <a:solidFill>
                  <a:srgbClr val="3333B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算法</a:t>
            </a:r>
            <a:r>
              <a:rPr lang="en-US" altLang="zh-CN" sz="2000" b="1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[1]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内容占位符 8">
            <a:extLst>
              <a:ext uri="{FF2B5EF4-FFF2-40B4-BE49-F238E27FC236}">
                <a16:creationId xmlns:a16="http://schemas.microsoft.com/office/drawing/2014/main" id="{1D667F85-BE1D-CDA4-98A1-2AA8302025AF}"/>
              </a:ext>
            </a:extLst>
          </p:cNvPr>
          <p:cNvSpPr txBox="1">
            <a:spLocks/>
          </p:cNvSpPr>
          <p:nvPr/>
        </p:nvSpPr>
        <p:spPr>
          <a:xfrm>
            <a:off x="400050" y="6025177"/>
            <a:ext cx="5638800" cy="288498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Mehryar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Afshin, et al.: </a:t>
            </a:r>
            <a:r>
              <a:rPr lang="en-US" altLang="zh-CN" sz="1200" i="1" dirty="0">
                <a:solidFill>
                  <a:srgbClr val="AF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Foundations of Machine Learning (2</a:t>
            </a:r>
            <a:r>
              <a:rPr lang="en-US" altLang="zh-CN" sz="1200" i="1" baseline="30000" dirty="0">
                <a:solidFill>
                  <a:srgbClr val="AF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zh-CN" sz="1200" i="1" dirty="0">
                <a:solidFill>
                  <a:srgbClr val="AF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edition)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200" i="1" dirty="0">
                <a:solidFill>
                  <a:srgbClr val="AF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8982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24521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2340</TotalTime>
  <Words>6136</Words>
  <Application>Microsoft Office PowerPoint</Application>
  <PresentationFormat>宽屏</PresentationFormat>
  <Paragraphs>1222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2" baseType="lpstr">
      <vt:lpstr>等线</vt:lpstr>
      <vt:lpstr>等线 Light</vt:lpstr>
      <vt:lpstr>华文楷体</vt:lpstr>
      <vt:lpstr>华文新魏</vt:lpstr>
      <vt:lpstr>楷体</vt:lpstr>
      <vt:lpstr>宋体</vt:lpstr>
      <vt:lpstr>微软雅黑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Lei Luo</dc:creator>
  <cp:lastModifiedBy>Lei Luo</cp:lastModifiedBy>
  <cp:revision>1429</cp:revision>
  <dcterms:created xsi:type="dcterms:W3CDTF">2024-10-24T00:49:43Z</dcterms:created>
  <dcterms:modified xsi:type="dcterms:W3CDTF">2025-07-11T09:25:10Z</dcterms:modified>
</cp:coreProperties>
</file>